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65" r:id="rId3"/>
    <p:sldId id="266" r:id="rId4"/>
    <p:sldId id="267" r:id="rId5"/>
    <p:sldId id="268" r:id="rId6"/>
    <p:sldId id="269" r:id="rId7"/>
    <p:sldId id="270" r:id="rId8"/>
    <p:sldId id="264" r:id="rId9"/>
    <p:sldId id="271" r:id="rId10"/>
    <p:sldId id="272" r:id="rId11"/>
    <p:sldId id="273"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54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72"/>
    <p:restoredTop sz="92680"/>
  </p:normalViewPr>
  <p:slideViewPr>
    <p:cSldViewPr snapToGrid="0" snapToObjects="1">
      <p:cViewPr>
        <p:scale>
          <a:sx n="103" d="100"/>
          <a:sy n="103" d="100"/>
        </p:scale>
        <p:origin x="-2052" y="-20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jpg>
</file>

<file path=ppt/media/image2.jpg>
</file>

<file path=ppt/media/image3.jpg>
</file>

<file path=ppt/media/image4.jp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558946-E1A4-C847-9F67-4D6FED59D105}" type="datetimeFigureOut">
              <a:rPr lang="en-US" smtClean="0"/>
              <a:t>2/27/2017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551973-4435-B74A-8859-DCC87AFDD49A}" type="slidenum">
              <a:rPr lang="en-US" smtClean="0"/>
              <a:t>‹#›</a:t>
            </a:fld>
            <a:endParaRPr lang="en-US"/>
          </a:p>
        </p:txBody>
      </p:sp>
    </p:spTree>
    <p:extLst>
      <p:ext uri="{BB962C8B-B14F-4D97-AF65-F5344CB8AC3E}">
        <p14:creationId xmlns:p14="http://schemas.microsoft.com/office/powerpoint/2010/main" val="15580292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00000"/>
              </a:lnSpc>
              <a:spcBef>
                <a:spcPts val="0"/>
              </a:spcBef>
              <a:buNone/>
            </a:pPr>
            <a:r>
              <a:rPr lang="en-US" dirty="0" smtClean="0"/>
              <a:t>Common assumptions spawned virtually identical policies and practices in small farmer and microenterprise credit.</a:t>
            </a:r>
          </a:p>
          <a:p>
            <a:pPr>
              <a:lnSpc>
                <a:spcPct val="100000"/>
              </a:lnSpc>
              <a:spcBef>
                <a:spcPts val="0"/>
              </a:spcBef>
            </a:pPr>
            <a:r>
              <a:rPr lang="en-US" dirty="0" smtClean="0"/>
              <a:t>Loan guarantees induce banks to lend to target groups, concessionary lines of credit to stimulate targeted lending, subsidized interest rate on loans made to ultimate borrowers, little attention to deposit mobilization, emphasis on making relatively large-and long term loans,  and almost exclusive reliance on government and donor funds. </a:t>
            </a:r>
          </a:p>
          <a:p>
            <a:pPr>
              <a:lnSpc>
                <a:spcPct val="100000"/>
              </a:lnSpc>
              <a:spcBef>
                <a:spcPts val="0"/>
              </a:spcBef>
            </a:pPr>
            <a:r>
              <a:rPr lang="en-US" dirty="0" smtClean="0"/>
              <a:t>Loans were not based on the amount of cash the farmer could reasonably be expected to repay after satisfying more pressing priorities and after the effects oi bad agricultural years or other things that could reasonably be expected to go wrong. Loan size and repayment terms were usually determined from farm budgets constructed primarily to derive the rate of return from the activity for which the loan was issued. Risk was not reflected in these budgets; normal year assumptions were used</a:t>
            </a:r>
          </a:p>
          <a:p>
            <a:pPr>
              <a:lnSpc>
                <a:spcPct val="100000"/>
              </a:lnSpc>
              <a:spcBef>
                <a:spcPts val="0"/>
              </a:spcBef>
            </a:pPr>
            <a:r>
              <a:rPr lang="en-US" dirty="0" smtClean="0"/>
              <a:t>Microenterprise financial models are less oriented to rates of return, but are still largely based on normal year assumptions. </a:t>
            </a:r>
          </a:p>
          <a:p>
            <a:pPr>
              <a:lnSpc>
                <a:spcPct val="100000"/>
              </a:lnSpc>
              <a:spcBef>
                <a:spcPts val="0"/>
              </a:spcBef>
            </a:pPr>
            <a:r>
              <a:rPr lang="en-US" dirty="0" smtClean="0"/>
              <a:t>While borrowing may allow entrepreneurs to expand their activities, it puts them into debt, unless loans are grants disguised as credit</a:t>
            </a:r>
          </a:p>
          <a:p>
            <a:pPr>
              <a:lnSpc>
                <a:spcPct val="100000"/>
              </a:lnSpc>
              <a:spcBef>
                <a:spcPts val="0"/>
              </a:spcBef>
            </a:pPr>
            <a:r>
              <a:rPr lang="en-US" dirty="0" smtClean="0"/>
              <a:t>While borrowing may allow farmers to expand their activities, it carries with it an additional cost through exposing them to more risk, including the risk of not being able to repay loans. </a:t>
            </a:r>
          </a:p>
          <a:p>
            <a:pPr>
              <a:lnSpc>
                <a:spcPct val="100000"/>
              </a:lnSpc>
              <a:spcBef>
                <a:spcPts val="0"/>
              </a:spcBef>
            </a:pPr>
            <a:r>
              <a:rPr lang="en-US" dirty="0" smtClean="0"/>
              <a:t>Because of the nature of funding sources, there was often pressure in small farmer credit programs to disburse funds quickly and to reward staff on the basis of loans made. </a:t>
            </a:r>
          </a:p>
          <a:p>
            <a:endParaRPr lang="en-US" dirty="0"/>
          </a:p>
        </p:txBody>
      </p:sp>
      <p:sp>
        <p:nvSpPr>
          <p:cNvPr id="4" name="Slide Number Placeholder 3"/>
          <p:cNvSpPr>
            <a:spLocks noGrp="1"/>
          </p:cNvSpPr>
          <p:nvPr>
            <p:ph type="sldNum" sz="quarter" idx="10"/>
          </p:nvPr>
        </p:nvSpPr>
        <p:spPr/>
        <p:txBody>
          <a:bodyPr/>
          <a:lstStyle/>
          <a:p>
            <a:fld id="{F6551973-4435-B74A-8859-DCC87AFDD49A}" type="slidenum">
              <a:rPr lang="en-US" smtClean="0"/>
              <a:t>5</a:t>
            </a:fld>
            <a:endParaRPr lang="en-US"/>
          </a:p>
        </p:txBody>
      </p:sp>
    </p:spTree>
    <p:extLst>
      <p:ext uri="{BB962C8B-B14F-4D97-AF65-F5344CB8AC3E}">
        <p14:creationId xmlns:p14="http://schemas.microsoft.com/office/powerpoint/2010/main" val="8745783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small farmer credit programs were comprised by incomplete loops in the procedures and culture of the institutions designing them:</a:t>
            </a:r>
          </a:p>
          <a:p>
            <a:r>
              <a:rPr lang="en-US" dirty="0" smtClean="0"/>
              <a:t>General lack of interest in sustainability of debtor-creditor relationships</a:t>
            </a:r>
          </a:p>
          <a:p>
            <a:r>
              <a:rPr lang="en-US" dirty="0" smtClean="0"/>
              <a:t>Much time was spent in seminars and conferences on small farmer credit attempting to define precisely the landless, peasants, tenants, part time farmers, small farmers, medium sized farms, and large farms rather than on searching for the characteristics of loan applicants who would use credit productivity and repay on schedule.</a:t>
            </a:r>
          </a:p>
          <a:p>
            <a:r>
              <a:rPr lang="en-US" dirty="0" smtClean="0"/>
              <a:t>Recent discussions of what constitutes a microenterprise, or a small or medium sized firm are reminiscent of those sections. </a:t>
            </a:r>
          </a:p>
          <a:p>
            <a:r>
              <a:rPr lang="en-US" dirty="0" smtClean="0"/>
              <a:t>The quest for precise definition of smallness is driven by the compulsion to target assistance.  But if a microenterprise is defined as having ten or fewer employees, is a frim that has eleven employees much different and does the definition have any relevant for the financing of the enterprise. </a:t>
            </a:r>
          </a:p>
          <a:p>
            <a:endParaRPr lang="en-US" dirty="0" smtClean="0"/>
          </a:p>
          <a:p>
            <a:r>
              <a:rPr lang="en-US" dirty="0" smtClean="0"/>
              <a:t>Project Justifications</a:t>
            </a:r>
          </a:p>
          <a:p>
            <a:r>
              <a:rPr lang="en-US" dirty="0" smtClean="0"/>
              <a:t>” The four Standard Deviation Spread” was used to justify numerous small farmer credit projects that survives today in promotion of many microenterprise Credit programs.</a:t>
            </a:r>
          </a:p>
          <a:p>
            <a:r>
              <a:rPr lang="en-US" dirty="0" smtClean="0"/>
              <a:t>The spread began with citation of horror stories about interest rates charged by informal lenders (the levels cited often two standard deviations above the norm in formal financial markets.</a:t>
            </a:r>
          </a:p>
          <a:p>
            <a:r>
              <a:rPr lang="en-US" dirty="0" smtClean="0"/>
              <a:t>The project promoted was typically portrayed as free of any material risks for the lenders who accepted the ultimate loan recovery responsibility. This assumption, in turn, was often two standard deviations beyond the norm later experienced in these projects. </a:t>
            </a:r>
          </a:p>
          <a:p>
            <a:r>
              <a:rPr lang="en-US" dirty="0" smtClean="0"/>
              <a:t>Further, many credit projects were dressed up as programs to promote fertilizer use, purchase of machinery, irrigation, cattle production, or a particular crop or technology. In their heyday, farm credit projects were justified and designed by teams led by a </a:t>
            </a:r>
            <a:r>
              <a:rPr lang="en-US" dirty="0" err="1" smtClean="0"/>
              <a:t>melange</a:t>
            </a:r>
            <a:r>
              <a:rPr lang="en-US" dirty="0" smtClean="0"/>
              <a:t> of technicians including economists, engineers, livestock specialists, marketing experts, institutional specialists, generalists on a fast career track, and horticulturists. Many of these people had formidable academic qualifications and were experts in their specialties, but they often had little interest or expertise in developing a sustainable and efficient financial system, or in making loans on the basis of creditworthiness. Accountants were sidelined in this process and few of these projects were fully costed by donors or operated by credit institutions with efficient management information systems. </a:t>
            </a:r>
          </a:p>
          <a:p>
            <a:r>
              <a:rPr lang="en-US" dirty="0" smtClean="0"/>
              <a:t>Poor financial housekeeping in agricultural finance institutions was common, and donor records were such that they had no overall view of the financial performance of the projects they supported. Project performance was measured by the number of loans made, tons of fertilizer sold, number of tractors purchased, acres of land irrigated, number of cattle </a:t>
            </a:r>
            <a:r>
              <a:rPr lang="en-US" dirty="0" err="1" smtClean="0"/>
              <a:t>procuredwith</a:t>
            </a:r>
            <a:r>
              <a:rPr lang="en-US" dirty="0" smtClean="0"/>
              <a:t> loans, and acres of crops financed by loans. Collection rates of 75 percent on loans to farmers came to be accepted as "satisfactory," and program sustainability was not a serious objective, except as it could be achieved by repeated donor outlays.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F6551973-4435-B74A-8859-DCC87AFDD49A}" type="slidenum">
              <a:rPr lang="en-US" smtClean="0"/>
              <a:t>6</a:t>
            </a:fld>
            <a:endParaRPr lang="en-US"/>
          </a:p>
        </p:txBody>
      </p:sp>
    </p:spTree>
    <p:extLst>
      <p:ext uri="{BB962C8B-B14F-4D97-AF65-F5344CB8AC3E}">
        <p14:creationId xmlns:p14="http://schemas.microsoft.com/office/powerpoint/2010/main" val="923511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 of the programs were transitory reaching only a small percentage of the farmers targeted. </a:t>
            </a:r>
          </a:p>
          <a:p>
            <a:r>
              <a:rPr lang="en-US" dirty="0" smtClean="0"/>
              <a:t>They were unsustainable because they were expensive, collected too little revenue, depended too heavily on outside funding and often suffered serious default problems.</a:t>
            </a:r>
          </a:p>
          <a:p>
            <a:r>
              <a:rPr lang="en-US" dirty="0" smtClean="0"/>
              <a:t>A substantial portion of the subsidies passing through these programs, in the form of concessionary interest rates and lax loan recovery, were captured by people who were not poor. </a:t>
            </a:r>
          </a:p>
          <a:p>
            <a:r>
              <a:rPr lang="en-US" dirty="0" smtClean="0"/>
              <a:t>Low interest rate policies distorted the decisions made by financial institutions in two ways. First, the lower the regulated interest rates, the less incentive lenders had to make small loans. Second, these low interest rates on loans depressed the interest rates paid on deposits, which weakened the incentive to deposit funds.</a:t>
            </a:r>
          </a:p>
          <a:p>
            <a:r>
              <a:rPr lang="en-US" dirty="0" smtClean="0"/>
              <a:t>This increasingly led financial institution serving farmers to become highly dependent on donor or government funds.</a:t>
            </a:r>
          </a:p>
          <a:p>
            <a:r>
              <a:rPr lang="en-US" dirty="0" smtClean="0"/>
              <a:t>Addiction to outside funds subjected lenders to the whims of governments and donors which often created ebbs and flows in funding. Attempts to manage this roller-coaster existence, coupled with the rigidities of official institutions, resulted in overstaffing, that further boosted the high transaction costs of administering targeted funds.</a:t>
            </a:r>
          </a:p>
          <a:p>
            <a:r>
              <a:rPr lang="en-US" dirty="0" smtClean="0"/>
              <a:t>Low interest rates made lenders more cordial to their funding sources than to their loan clients or to depositors.</a:t>
            </a:r>
          </a:p>
          <a:p>
            <a:r>
              <a:rPr lang="en-US" dirty="0" smtClean="0"/>
              <a:t>The low quality of services provided by these lenders, combined with the political imperatives that often permeated their operations, led to loan recovery problems that cascaded as programs matured.</a:t>
            </a:r>
          </a:p>
          <a:p>
            <a:r>
              <a:rPr lang="en-US" dirty="0" smtClean="0"/>
              <a:t>After a few years the financial problems of the program and the agency handling it typically caused the donors or the governments to abandon the scheme.</a:t>
            </a:r>
          </a:p>
          <a:p>
            <a:r>
              <a:rPr lang="en-US" dirty="0" smtClean="0"/>
              <a:t>In many cases the financial institution imploded after subsidies were withdrawn and it became clear that its revenues from loans were far less than the costs of operating the program. In sum, few of the specialized agencies handling small farmer credit programs proved to be viable or sustainable. Their operations were brittle and were seldom able to survive economic shocks in the economy fir the onslaught of inflation</a:t>
            </a:r>
          </a:p>
          <a:p>
            <a:endParaRPr lang="en-US" dirty="0"/>
          </a:p>
        </p:txBody>
      </p:sp>
      <p:sp>
        <p:nvSpPr>
          <p:cNvPr id="4" name="Slide Number Placeholder 3"/>
          <p:cNvSpPr>
            <a:spLocks noGrp="1"/>
          </p:cNvSpPr>
          <p:nvPr>
            <p:ph type="sldNum" sz="quarter" idx="10"/>
          </p:nvPr>
        </p:nvSpPr>
        <p:spPr/>
        <p:txBody>
          <a:bodyPr/>
          <a:lstStyle/>
          <a:p>
            <a:fld id="{F6551973-4435-B74A-8859-DCC87AFDD49A}" type="slidenum">
              <a:rPr lang="en-US" smtClean="0"/>
              <a:t>7</a:t>
            </a:fld>
            <a:endParaRPr lang="en-US"/>
          </a:p>
        </p:txBody>
      </p:sp>
    </p:spTree>
    <p:extLst>
      <p:ext uri="{BB962C8B-B14F-4D97-AF65-F5344CB8AC3E}">
        <p14:creationId xmlns:p14="http://schemas.microsoft.com/office/powerpoint/2010/main" val="258751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30C6005-6383-C147-B57E-AB44EA745F16}" type="datetimeFigureOut">
              <a:rPr lang="en-US" smtClean="0"/>
              <a:t>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30C6005-6383-C147-B57E-AB44EA745F16}" type="datetimeFigureOut">
              <a:rPr lang="en-US" smtClean="0"/>
              <a:t>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30C6005-6383-C147-B57E-AB44EA745F16}" type="datetimeFigureOut">
              <a:rPr lang="en-US" smtClean="0"/>
              <a:t>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30C6005-6383-C147-B57E-AB44EA745F16}" type="datetimeFigureOut">
              <a:rPr lang="en-US" smtClean="0"/>
              <a:t>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0C6005-6383-C147-B57E-AB44EA745F16}" type="datetimeFigureOut">
              <a:rPr lang="en-US" smtClean="0"/>
              <a:t>2/27/2017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30C6005-6383-C147-B57E-AB44EA745F16}" type="datetimeFigureOut">
              <a:rPr lang="en-US" smtClean="0"/>
              <a:t>2/27/2017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30C6005-6383-C147-B57E-AB44EA745F16}" type="datetimeFigureOut">
              <a:rPr lang="en-US" smtClean="0"/>
              <a:t>2/27/2017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30C6005-6383-C147-B57E-AB44EA745F16}" type="datetimeFigureOut">
              <a:rPr lang="en-US" smtClean="0"/>
              <a:t>2/27/2017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0C6005-6383-C147-B57E-AB44EA745F16}" type="datetimeFigureOut">
              <a:rPr lang="en-US" smtClean="0"/>
              <a:t>2/27/2017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0C6005-6383-C147-B57E-AB44EA745F16}" type="datetimeFigureOut">
              <a:rPr lang="en-US" smtClean="0"/>
              <a:t>2/27/2017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0C6005-6383-C147-B57E-AB44EA745F16}" type="datetimeFigureOut">
              <a:rPr lang="en-US" smtClean="0"/>
              <a:t>2/27/2017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9A5260-C6A8-5142-9729-BE401C05D3B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0C6005-6383-C147-B57E-AB44EA745F16}" type="datetimeFigureOut">
              <a:rPr lang="en-US" smtClean="0"/>
              <a:t>2/27/2017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9A5260-C6A8-5142-9729-BE401C05D3B9}" type="slidenum">
              <a:rPr lang="en-US" smtClean="0"/>
              <a:t>‹#›</a:t>
            </a:fld>
            <a:endParaRPr lang="en-US"/>
          </a:p>
        </p:txBody>
      </p:sp>
    </p:spTree>
    <p:extLst>
      <p:ext uri="{BB962C8B-B14F-4D97-AF65-F5344CB8AC3E}">
        <p14:creationId xmlns:p14="http://schemas.microsoft.com/office/powerpoint/2010/main" val="2223047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5378" y="117818"/>
            <a:ext cx="2913771" cy="1325001"/>
          </a:xfrm>
          <a:prstGeom prst="rect">
            <a:avLst/>
          </a:prstGeom>
        </p:spPr>
      </p:pic>
      <p:sp>
        <p:nvSpPr>
          <p:cNvPr id="18" name="Rectangle 17"/>
          <p:cNvSpPr/>
          <p:nvPr/>
        </p:nvSpPr>
        <p:spPr>
          <a:xfrm>
            <a:off x="109024" y="5936566"/>
            <a:ext cx="8910125" cy="773723"/>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smtClean="0">
                <a:solidFill>
                  <a:schemeClr val="tx1"/>
                </a:solidFill>
                <a:latin typeface="Times" charset="0"/>
                <a:ea typeface="Times" charset="0"/>
                <a:cs typeface="Times" charset="0"/>
              </a:rPr>
              <a:t>Presented by: Ahmad </a:t>
            </a:r>
            <a:r>
              <a:rPr lang="en-US" i="1" smtClean="0">
                <a:solidFill>
                  <a:schemeClr val="tx1"/>
                </a:solidFill>
                <a:latin typeface="Times" charset="0"/>
                <a:ea typeface="Times" charset="0"/>
                <a:cs typeface="Times" charset="0"/>
              </a:rPr>
              <a:t>Waleed Majidyar</a:t>
            </a:r>
            <a:endParaRPr lang="en-US" i="1" dirty="0">
              <a:solidFill>
                <a:schemeClr val="tx1"/>
              </a:solidFill>
              <a:latin typeface="Times" charset="0"/>
              <a:ea typeface="Times" charset="0"/>
              <a:cs typeface="Times" charset="0"/>
            </a:endParaRPr>
          </a:p>
        </p:txBody>
      </p:sp>
      <p:sp>
        <p:nvSpPr>
          <p:cNvPr id="19" name="Rectangle 18"/>
          <p:cNvSpPr/>
          <p:nvPr/>
        </p:nvSpPr>
        <p:spPr>
          <a:xfrm>
            <a:off x="109024" y="1514360"/>
            <a:ext cx="8910125" cy="134138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b="1" i="1" dirty="0" smtClean="0">
                <a:solidFill>
                  <a:schemeClr val="accent4">
                    <a:lumMod val="40000"/>
                    <a:lumOff val="60000"/>
                  </a:schemeClr>
                </a:solidFill>
                <a:latin typeface="Times" charset="0"/>
                <a:ea typeface="Times" charset="0"/>
                <a:cs typeface="Times" charset="0"/>
              </a:rPr>
              <a:t>Micro-enterprise Credit Program: Deja Vu</a:t>
            </a:r>
            <a:endParaRPr lang="en-US" sz="2200" b="1" i="1" dirty="0">
              <a:solidFill>
                <a:schemeClr val="accent4">
                  <a:lumMod val="40000"/>
                  <a:lumOff val="60000"/>
                </a:schemeClr>
              </a:solidFill>
              <a:latin typeface="Times" charset="0"/>
              <a:ea typeface="Times" charset="0"/>
              <a:cs typeface="Times" charset="0"/>
            </a:endParaRPr>
          </a:p>
        </p:txBody>
      </p:sp>
      <p:sp>
        <p:nvSpPr>
          <p:cNvPr id="25" name="Rectangle 24"/>
          <p:cNvSpPr/>
          <p:nvPr/>
        </p:nvSpPr>
        <p:spPr>
          <a:xfrm>
            <a:off x="2996417" y="2968038"/>
            <a:ext cx="2996420" cy="14023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accent4">
                    <a:lumMod val="20000"/>
                    <a:lumOff val="80000"/>
                  </a:schemeClr>
                </a:solidFill>
                <a:latin typeface="Times" charset="0"/>
                <a:ea typeface="Times" charset="0"/>
                <a:cs typeface="Times" charset="0"/>
              </a:rPr>
              <a:t>Dale W Adams &amp; J.D. Von </a:t>
            </a:r>
            <a:r>
              <a:rPr lang="en-US" sz="1400" dirty="0" err="1" smtClean="0">
                <a:solidFill>
                  <a:schemeClr val="accent4">
                    <a:lumMod val="20000"/>
                    <a:lumOff val="80000"/>
                  </a:schemeClr>
                </a:solidFill>
                <a:latin typeface="Times" charset="0"/>
                <a:ea typeface="Times" charset="0"/>
                <a:cs typeface="Times" charset="0"/>
              </a:rPr>
              <a:t>Pischke</a:t>
            </a:r>
            <a:r>
              <a:rPr lang="en-US" sz="1400" dirty="0" smtClean="0">
                <a:solidFill>
                  <a:schemeClr val="accent4">
                    <a:lumMod val="20000"/>
                    <a:lumOff val="80000"/>
                  </a:schemeClr>
                </a:solidFill>
                <a:latin typeface="Times" charset="0"/>
                <a:ea typeface="Times" charset="0"/>
                <a:cs typeface="Times" charset="0"/>
              </a:rPr>
              <a:t> (1991)</a:t>
            </a:r>
            <a:endParaRPr lang="en-US" sz="1400" dirty="0">
              <a:solidFill>
                <a:schemeClr val="accent4">
                  <a:lumMod val="20000"/>
                  <a:lumOff val="80000"/>
                </a:schemeClr>
              </a:solidFill>
              <a:latin typeface="Times" charset="0"/>
              <a:ea typeface="Times" charset="0"/>
              <a:cs typeface="Times"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005" y="111662"/>
            <a:ext cx="2761439" cy="1274959"/>
          </a:xfrm>
          <a:prstGeom prst="rect">
            <a:avLst/>
          </a:prstGeom>
        </p:spPr>
      </p:pic>
      <p:sp>
        <p:nvSpPr>
          <p:cNvPr id="6" name="Rectangle 5"/>
          <p:cNvSpPr/>
          <p:nvPr/>
        </p:nvSpPr>
        <p:spPr>
          <a:xfrm>
            <a:off x="2996417" y="111662"/>
            <a:ext cx="2996420" cy="1274959"/>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004" y="2968038"/>
            <a:ext cx="2761439" cy="1402308"/>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05377" y="2983481"/>
            <a:ext cx="2913771" cy="1386865"/>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023" y="4482641"/>
            <a:ext cx="2773420" cy="1341627"/>
          </a:xfrm>
          <a:prstGeom prst="rect">
            <a:avLst/>
          </a:prstGeom>
        </p:spPr>
      </p:pic>
      <p:pic>
        <p:nvPicPr>
          <p:cNvPr id="11" name="Picture 1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05377" y="4482641"/>
            <a:ext cx="2913771" cy="1341627"/>
          </a:xfrm>
          <a:prstGeom prst="rect">
            <a:avLst/>
          </a:prstGeom>
        </p:spPr>
      </p:pic>
      <p:sp>
        <p:nvSpPr>
          <p:cNvPr id="12" name="Rectangle 11"/>
          <p:cNvSpPr/>
          <p:nvPr/>
        </p:nvSpPr>
        <p:spPr>
          <a:xfrm>
            <a:off x="2995700" y="4482641"/>
            <a:ext cx="2997137" cy="1341627"/>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88616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1600" y="101600"/>
            <a:ext cx="8940800" cy="6646333"/>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11667" y="211667"/>
            <a:ext cx="4572000" cy="49953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Times" charset="0"/>
                <a:ea typeface="Times" charset="0"/>
                <a:cs typeface="Times" charset="0"/>
              </a:rPr>
              <a:t>Overview of Studies on the Impact of </a:t>
            </a:r>
            <a:r>
              <a:rPr lang="en-US" sz="1400" smtClean="0">
                <a:latin typeface="Times" charset="0"/>
                <a:ea typeface="Times" charset="0"/>
                <a:cs typeface="Times" charset="0"/>
              </a:rPr>
              <a:t>Microenterprise Credit</a:t>
            </a:r>
            <a:endParaRPr lang="en-US" sz="1400">
              <a:latin typeface="Times" charset="0"/>
              <a:ea typeface="Times" charset="0"/>
              <a:cs typeface="Times" charset="0"/>
            </a:endParaRPr>
          </a:p>
        </p:txBody>
      </p:sp>
      <p:sp>
        <p:nvSpPr>
          <p:cNvPr id="6" name="Rectangle 5"/>
          <p:cNvSpPr/>
          <p:nvPr/>
        </p:nvSpPr>
        <p:spPr>
          <a:xfrm>
            <a:off x="211667" y="1223431"/>
            <a:ext cx="1430866" cy="6096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latin typeface="Times" charset="0"/>
                <a:ea typeface="Times" charset="0"/>
                <a:cs typeface="Times" charset="0"/>
              </a:rPr>
              <a:t>Structure</a:t>
            </a:r>
            <a:endParaRPr lang="en-US" sz="1600" dirty="0">
              <a:latin typeface="Times" charset="0"/>
              <a:ea typeface="Times" charset="0"/>
              <a:cs typeface="Times" charset="0"/>
            </a:endParaRPr>
          </a:p>
        </p:txBody>
      </p:sp>
      <p:sp>
        <p:nvSpPr>
          <p:cNvPr id="7" name="Rectangle 6"/>
          <p:cNvSpPr/>
          <p:nvPr/>
        </p:nvSpPr>
        <p:spPr>
          <a:xfrm>
            <a:off x="2963332" y="806449"/>
            <a:ext cx="5621867" cy="416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latin typeface="Times" charset="0"/>
                <a:ea typeface="Times" charset="0"/>
                <a:cs typeface="Times" charset="0"/>
              </a:rPr>
              <a:t>Findings from 32 Research and Evaluation Reports</a:t>
            </a:r>
            <a:endParaRPr lang="en-US" sz="1200" dirty="0">
              <a:latin typeface="Times" charset="0"/>
              <a:ea typeface="Times" charset="0"/>
              <a:cs typeface="Times" charset="0"/>
            </a:endParaRPr>
          </a:p>
        </p:txBody>
      </p:sp>
      <p:sp>
        <p:nvSpPr>
          <p:cNvPr id="8" name="Rectangle 7"/>
          <p:cNvSpPr/>
          <p:nvPr/>
        </p:nvSpPr>
        <p:spPr>
          <a:xfrm>
            <a:off x="2963332" y="1341968"/>
            <a:ext cx="5621867" cy="3598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latin typeface="Times" charset="0"/>
                <a:ea typeface="Times" charset="0"/>
                <a:cs typeface="Times" charset="0"/>
              </a:rPr>
              <a:t>Main Variables: Household Economic Security, enterprise stability and growth, and individual control over resources</a:t>
            </a:r>
            <a:endParaRPr lang="en-US" sz="1200" dirty="0">
              <a:latin typeface="Times" charset="0"/>
              <a:ea typeface="Times" charset="0"/>
              <a:cs typeface="Times" charset="0"/>
            </a:endParaRPr>
          </a:p>
        </p:txBody>
      </p:sp>
      <p:sp>
        <p:nvSpPr>
          <p:cNvPr id="9" name="Rectangle 8"/>
          <p:cNvSpPr/>
          <p:nvPr/>
        </p:nvSpPr>
        <p:spPr>
          <a:xfrm>
            <a:off x="2963333" y="1833031"/>
            <a:ext cx="5621866" cy="3937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latin typeface="Times" charset="0"/>
                <a:ea typeface="Times" charset="0"/>
                <a:cs typeface="Times" charset="0"/>
              </a:rPr>
              <a:t>Case studies of 41 programs from 24 countries in Asia</a:t>
            </a:r>
            <a:r>
              <a:rPr lang="en-US" sz="1200" smtClean="0">
                <a:latin typeface="Times" charset="0"/>
                <a:ea typeface="Times" charset="0"/>
                <a:cs typeface="Times" charset="0"/>
              </a:rPr>
              <a:t>, Africa, and Latin America</a:t>
            </a:r>
            <a:endParaRPr lang="en-US" sz="1200">
              <a:latin typeface="Times" charset="0"/>
              <a:ea typeface="Times" charset="0"/>
              <a:cs typeface="Times" charset="0"/>
            </a:endParaRPr>
          </a:p>
        </p:txBody>
      </p:sp>
      <p:cxnSp>
        <p:nvCxnSpPr>
          <p:cNvPr id="11" name="Straight Connector 10"/>
          <p:cNvCxnSpPr/>
          <p:nvPr/>
        </p:nvCxnSpPr>
        <p:spPr>
          <a:xfrm>
            <a:off x="1642533" y="1549400"/>
            <a:ext cx="5080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2150533" y="999067"/>
            <a:ext cx="16934" cy="1075266"/>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159000" y="999067"/>
            <a:ext cx="80433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167467" y="1549400"/>
            <a:ext cx="79586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2167467" y="2074333"/>
            <a:ext cx="863600"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211667" y="4284133"/>
            <a:ext cx="1219200" cy="677334"/>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smtClean="0">
                <a:latin typeface="Times" charset="0"/>
                <a:ea typeface="Times" charset="0"/>
                <a:cs typeface="Times" charset="0"/>
              </a:rPr>
              <a:t>Findings</a:t>
            </a:r>
            <a:endParaRPr lang="en-US" sz="1600">
              <a:latin typeface="Times" charset="0"/>
              <a:ea typeface="Times" charset="0"/>
              <a:cs typeface="Times" charset="0"/>
            </a:endParaRPr>
          </a:p>
        </p:txBody>
      </p:sp>
      <p:sp>
        <p:nvSpPr>
          <p:cNvPr id="22" name="Rectangle 21"/>
          <p:cNvSpPr/>
          <p:nvPr/>
        </p:nvSpPr>
        <p:spPr>
          <a:xfrm>
            <a:off x="2159000" y="3101974"/>
            <a:ext cx="6671733" cy="11228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latin typeface="Times" charset="0"/>
                <a:ea typeface="Times" charset="0"/>
                <a:cs typeface="Times" charset="0"/>
              </a:rPr>
              <a:t>Enterprise Level Impacts: </a:t>
            </a:r>
            <a:r>
              <a:rPr lang="en-US" sz="1200" dirty="0" smtClean="0">
                <a:latin typeface="Times" charset="0"/>
                <a:ea typeface="Times" charset="0"/>
                <a:cs typeface="Times" charset="0"/>
              </a:rPr>
              <a:t>26 out of 32 studies included data on enterprise level impacts and generally found positive effects. </a:t>
            </a:r>
          </a:p>
          <a:p>
            <a:pPr marL="171450" indent="-171450">
              <a:buFont typeface="Arial" charset="0"/>
              <a:buChar char="•"/>
            </a:pPr>
            <a:r>
              <a:rPr lang="en-US" sz="1200" dirty="0" smtClean="0">
                <a:latin typeface="Times" charset="0"/>
                <a:ea typeface="Times" charset="0"/>
                <a:cs typeface="Times" charset="0"/>
              </a:rPr>
              <a:t>Positive changes in output, diversification of goods and services provided, value of fixed assets, technology change and innovation, employment, increased use of family labor, increased enterprise income, and etc.</a:t>
            </a:r>
          </a:p>
        </p:txBody>
      </p:sp>
      <p:sp>
        <p:nvSpPr>
          <p:cNvPr id="23" name="Rectangle 22"/>
          <p:cNvSpPr/>
          <p:nvPr/>
        </p:nvSpPr>
        <p:spPr>
          <a:xfrm>
            <a:off x="2133599" y="4465108"/>
            <a:ext cx="6705599" cy="416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latin typeface="Times" charset="0"/>
                <a:ea typeface="Times" charset="0"/>
                <a:cs typeface="Times" charset="0"/>
              </a:rPr>
              <a:t>Household Level Impacts: 18 out of 32 studies included data on household level impacts.</a:t>
            </a:r>
          </a:p>
          <a:p>
            <a:pPr marL="171450" indent="-171450">
              <a:buFont typeface="Arial" charset="0"/>
              <a:buChar char="•"/>
            </a:pPr>
            <a:r>
              <a:rPr lang="en-US" sz="1200" dirty="0" smtClean="0">
                <a:latin typeface="Times" charset="0"/>
                <a:ea typeface="Times" charset="0"/>
                <a:cs typeface="Times" charset="0"/>
              </a:rPr>
              <a:t>Positive impact on income and asset accumulation, improved consumption, increased household expenditure in food and non-food items. However, there were mixed findings on children’s education. </a:t>
            </a:r>
            <a:endParaRPr lang="en-US" sz="1200" dirty="0">
              <a:latin typeface="Times" charset="0"/>
              <a:ea typeface="Times" charset="0"/>
              <a:cs typeface="Times" charset="0"/>
            </a:endParaRPr>
          </a:p>
        </p:txBody>
      </p:sp>
      <p:sp>
        <p:nvSpPr>
          <p:cNvPr id="24" name="Rectangle 23"/>
          <p:cNvSpPr/>
          <p:nvPr/>
        </p:nvSpPr>
        <p:spPr>
          <a:xfrm>
            <a:off x="2133600" y="5473696"/>
            <a:ext cx="6705599" cy="7895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latin typeface="Times" charset="0"/>
                <a:ea typeface="Times" charset="0"/>
                <a:cs typeface="Times" charset="0"/>
              </a:rPr>
              <a:t>Individual Level Impacts: 11 of the 32 studies studies intra-household dynamics and the well being of individuals within the households.</a:t>
            </a:r>
          </a:p>
          <a:p>
            <a:pPr marL="171450" indent="-171450">
              <a:buFont typeface="Arial" charset="0"/>
              <a:buChar char="•"/>
            </a:pPr>
            <a:r>
              <a:rPr lang="en-US" sz="1200" dirty="0" smtClean="0">
                <a:latin typeface="Times" charset="0"/>
                <a:ea typeface="Times" charset="0"/>
                <a:cs typeface="Times" charset="0"/>
              </a:rPr>
              <a:t>Positive impacts on women (especially in Asia), in the form of increased confidence, control over loans, enterprises and enterprise income.</a:t>
            </a:r>
          </a:p>
        </p:txBody>
      </p:sp>
      <p:cxnSp>
        <p:nvCxnSpPr>
          <p:cNvPr id="27" name="Straight Connector 26"/>
          <p:cNvCxnSpPr>
            <a:stCxn id="21" idx="3"/>
          </p:cNvCxnSpPr>
          <p:nvPr/>
        </p:nvCxnSpPr>
        <p:spPr>
          <a:xfrm>
            <a:off x="1430867" y="4622800"/>
            <a:ext cx="389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811867" y="3471333"/>
            <a:ext cx="8466" cy="2480734"/>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786466" y="3479800"/>
            <a:ext cx="381001" cy="84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820333" y="4622800"/>
            <a:ext cx="34713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1820333" y="5952067"/>
            <a:ext cx="347134"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785354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1599" y="101600"/>
            <a:ext cx="8932333" cy="6646333"/>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668181" y="3242634"/>
            <a:ext cx="3090333" cy="29210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820582" y="3395034"/>
            <a:ext cx="2777066" cy="2599267"/>
          </a:xfrm>
          <a:prstGeom prst="ellipse">
            <a:avLst/>
          </a:prstGeom>
          <a:solidFill>
            <a:schemeClr val="accent6">
              <a:lumMod val="75000"/>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smtClean="0">
                <a:solidFill>
                  <a:schemeClr val="accent6">
                    <a:lumMod val="20000"/>
                    <a:lumOff val="80000"/>
                  </a:schemeClr>
                </a:solidFill>
                <a:latin typeface="Times" charset="0"/>
                <a:ea typeface="Times" charset="0"/>
                <a:cs typeface="Times" charset="0"/>
              </a:rPr>
              <a:t>Thank You!</a:t>
            </a:r>
            <a:endParaRPr lang="en-US" sz="2400">
              <a:solidFill>
                <a:schemeClr val="accent6">
                  <a:lumMod val="20000"/>
                  <a:lumOff val="80000"/>
                </a:schemeClr>
              </a:solidFill>
              <a:latin typeface="Times" charset="0"/>
              <a:ea typeface="Times" charset="0"/>
              <a:cs typeface="Times" charset="0"/>
            </a:endParaRPr>
          </a:p>
        </p:txBody>
      </p:sp>
      <p:pic>
        <p:nvPicPr>
          <p:cNvPr id="7" name="Picture 6"/>
          <p:cNvPicPr>
            <a:picLocks noChangeAspect="1"/>
          </p:cNvPicPr>
          <p:nvPr/>
        </p:nvPicPr>
        <p:blipFill>
          <a:blip r:embed="rId2">
            <a:duotone>
              <a:schemeClr val="accent6">
                <a:shade val="45000"/>
                <a:satMod val="135000"/>
              </a:schemeClr>
              <a:prstClr val="white"/>
            </a:duotone>
            <a:extLst>
              <a:ext uri="{BEBA8EAE-BF5A-486C-A8C5-ECC9F3942E4B}">
                <a14:imgProps xmlns:a14="http://schemas.microsoft.com/office/drawing/2010/main">
                  <a14:imgLayer r:embed="rId3">
                    <a14:imgEffect>
                      <a14:artisticMosiaicBubbles/>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3866589" y="-76823"/>
            <a:ext cx="4661622" cy="4661622"/>
          </a:xfrm>
          <a:prstGeom prst="rect">
            <a:avLst/>
          </a:prstGeom>
        </p:spPr>
      </p:pic>
    </p:spTree>
    <p:extLst>
      <p:ext uri="{BB962C8B-B14F-4D97-AF65-F5344CB8AC3E}">
        <p14:creationId xmlns:p14="http://schemas.microsoft.com/office/powerpoint/2010/main" val="99672792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4745" y="154745"/>
            <a:ext cx="8806375" cy="6541477"/>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290146" y="295422"/>
            <a:ext cx="3981157"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smtClean="0">
                <a:solidFill>
                  <a:schemeClr val="accent4">
                    <a:lumMod val="20000"/>
                    <a:lumOff val="80000"/>
                  </a:schemeClr>
                </a:solidFill>
                <a:latin typeface="Times" charset="0"/>
                <a:ea typeface="Times" charset="0"/>
                <a:cs typeface="Times" charset="0"/>
              </a:rPr>
              <a:t>  OVERVIEW</a:t>
            </a:r>
            <a:endParaRPr lang="en-US" b="1">
              <a:solidFill>
                <a:schemeClr val="accent4">
                  <a:lumMod val="20000"/>
                  <a:lumOff val="80000"/>
                </a:schemeClr>
              </a:solidFill>
              <a:latin typeface="Times" charset="0"/>
              <a:ea typeface="Times" charset="0"/>
              <a:cs typeface="Times" charset="0"/>
            </a:endParaRPr>
          </a:p>
        </p:txBody>
      </p:sp>
      <p:pic>
        <p:nvPicPr>
          <p:cNvPr id="6" name="Picture 5"/>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556424" y="840553"/>
            <a:ext cx="1849900" cy="1849900"/>
          </a:xfrm>
          <a:prstGeom prst="rect">
            <a:avLst/>
          </a:prstGeom>
        </p:spPr>
      </p:pic>
      <p:sp>
        <p:nvSpPr>
          <p:cNvPr id="7" name="Rectangle 6"/>
          <p:cNvSpPr/>
          <p:nvPr/>
        </p:nvSpPr>
        <p:spPr>
          <a:xfrm>
            <a:off x="290146" y="1195754"/>
            <a:ext cx="5711483" cy="1434904"/>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charset="0"/>
              <a:buChar char="•"/>
            </a:pPr>
            <a:r>
              <a:rPr lang="en-US" sz="1600" dirty="0" smtClean="0">
                <a:latin typeface="Times" charset="0"/>
                <a:ea typeface="Times" charset="0"/>
                <a:cs typeface="Times" charset="0"/>
              </a:rPr>
              <a:t>Governments and Donors have increased the number of programs in low income countries directed at owners of small businesses (microenterprises) due to increased  interest in private businesses.</a:t>
            </a:r>
            <a:endParaRPr lang="en-US" sz="1600" dirty="0">
              <a:latin typeface="Times" charset="0"/>
              <a:ea typeface="Times" charset="0"/>
              <a:cs typeface="Times" charset="0"/>
            </a:endParaRPr>
          </a:p>
        </p:txBody>
      </p:sp>
      <p:sp>
        <p:nvSpPr>
          <p:cNvPr id="12" name="Oval 11"/>
          <p:cNvSpPr/>
          <p:nvPr/>
        </p:nvSpPr>
        <p:spPr>
          <a:xfrm>
            <a:off x="478302" y="3995225"/>
            <a:ext cx="1772529" cy="170219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p:nvSpPr>
        <p:spPr>
          <a:xfrm>
            <a:off x="478302" y="4127695"/>
            <a:ext cx="1437249" cy="1437249"/>
          </a:xfrm>
          <a:prstGeom prst="ellips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smtClean="0">
                <a:latin typeface="Times" charset="0"/>
                <a:ea typeface="Times" charset="0"/>
                <a:cs typeface="Times" charset="0"/>
              </a:rPr>
              <a:t>ME </a:t>
            </a:r>
            <a:r>
              <a:rPr lang="en-US" sz="1400" dirty="0" smtClean="0">
                <a:latin typeface="Times" charset="0"/>
                <a:ea typeface="Times" charset="0"/>
                <a:cs typeface="Times" charset="0"/>
              </a:rPr>
              <a:t>Credit Program</a:t>
            </a:r>
            <a:endParaRPr lang="en-US" sz="1400" dirty="0">
              <a:latin typeface="Times" charset="0"/>
              <a:ea typeface="Times" charset="0"/>
              <a:cs typeface="Times" charset="0"/>
            </a:endParaRPr>
          </a:p>
        </p:txBody>
      </p:sp>
      <p:sp>
        <p:nvSpPr>
          <p:cNvPr id="18" name="Oval 17"/>
          <p:cNvSpPr/>
          <p:nvPr/>
        </p:nvSpPr>
        <p:spPr>
          <a:xfrm>
            <a:off x="2834054" y="3995225"/>
            <a:ext cx="1772529" cy="170219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834054" y="4127695"/>
            <a:ext cx="1437249" cy="1437249"/>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Times" charset="0"/>
                <a:ea typeface="Times" charset="0"/>
                <a:cs typeface="Times" charset="0"/>
              </a:rPr>
              <a:t>Small Farms Credit Programs</a:t>
            </a:r>
            <a:endParaRPr lang="en-US" sz="1400" dirty="0">
              <a:latin typeface="Times" charset="0"/>
              <a:ea typeface="Times" charset="0"/>
              <a:cs typeface="Times" charset="0"/>
            </a:endParaRPr>
          </a:p>
        </p:txBody>
      </p:sp>
      <p:sp>
        <p:nvSpPr>
          <p:cNvPr id="20" name="Rectangle 19"/>
          <p:cNvSpPr/>
          <p:nvPr/>
        </p:nvSpPr>
        <p:spPr>
          <a:xfrm>
            <a:off x="5650519" y="3069107"/>
            <a:ext cx="3049171" cy="54864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Times" charset="0"/>
                <a:ea typeface="Times" charset="0"/>
                <a:cs typeface="Times" charset="0"/>
              </a:rPr>
              <a:t>Assumptions</a:t>
            </a:r>
            <a:endParaRPr lang="en-US" sz="1400" dirty="0">
              <a:latin typeface="Times" charset="0"/>
              <a:ea typeface="Times" charset="0"/>
              <a:cs typeface="Times" charset="0"/>
            </a:endParaRPr>
          </a:p>
        </p:txBody>
      </p:sp>
      <p:sp>
        <p:nvSpPr>
          <p:cNvPr id="21" name="Rectangle 20"/>
          <p:cNvSpPr/>
          <p:nvPr/>
        </p:nvSpPr>
        <p:spPr>
          <a:xfrm>
            <a:off x="5650520" y="3996401"/>
            <a:ext cx="3049171" cy="54864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Times" charset="0"/>
                <a:ea typeface="Times" charset="0"/>
                <a:cs typeface="Times" charset="0"/>
              </a:rPr>
              <a:t>Policies</a:t>
            </a:r>
            <a:endParaRPr lang="en-US" sz="1400" dirty="0">
              <a:latin typeface="Times" charset="0"/>
              <a:ea typeface="Times" charset="0"/>
              <a:cs typeface="Times" charset="0"/>
            </a:endParaRPr>
          </a:p>
        </p:txBody>
      </p:sp>
      <p:sp>
        <p:nvSpPr>
          <p:cNvPr id="22" name="Rectangle 21"/>
          <p:cNvSpPr/>
          <p:nvPr/>
        </p:nvSpPr>
        <p:spPr>
          <a:xfrm>
            <a:off x="5650521" y="4922521"/>
            <a:ext cx="3049171" cy="54864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Times" charset="0"/>
                <a:ea typeface="Times" charset="0"/>
                <a:cs typeface="Times" charset="0"/>
              </a:rPr>
              <a:t>Tussle with Definitional Issues</a:t>
            </a:r>
            <a:endParaRPr lang="en-US" sz="1400" dirty="0">
              <a:latin typeface="Times" charset="0"/>
              <a:ea typeface="Times" charset="0"/>
              <a:cs typeface="Times" charset="0"/>
            </a:endParaRPr>
          </a:p>
        </p:txBody>
      </p:sp>
      <p:sp>
        <p:nvSpPr>
          <p:cNvPr id="23" name="Rectangle 22"/>
          <p:cNvSpPr/>
          <p:nvPr/>
        </p:nvSpPr>
        <p:spPr>
          <a:xfrm>
            <a:off x="5650522" y="5849815"/>
            <a:ext cx="3049171" cy="548640"/>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latin typeface="Times" charset="0"/>
                <a:ea typeface="Times" charset="0"/>
                <a:cs typeface="Times" charset="0"/>
              </a:rPr>
              <a:t>Same Type of Project justification</a:t>
            </a:r>
            <a:endParaRPr lang="en-US" sz="1400" dirty="0">
              <a:latin typeface="Times" charset="0"/>
              <a:ea typeface="Times" charset="0"/>
              <a:cs typeface="Times" charset="0"/>
            </a:endParaRPr>
          </a:p>
        </p:txBody>
      </p:sp>
      <p:cxnSp>
        <p:nvCxnSpPr>
          <p:cNvPr id="27" name="Straight Connector 26"/>
          <p:cNvCxnSpPr/>
          <p:nvPr/>
        </p:nvCxnSpPr>
        <p:spPr>
          <a:xfrm>
            <a:off x="4606583" y="4922521"/>
            <a:ext cx="387448" cy="0"/>
          </a:xfrm>
          <a:prstGeom prst="line">
            <a:avLst/>
          </a:prstGeom>
          <a:ln>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008098" y="3319975"/>
            <a:ext cx="14068" cy="2926080"/>
          </a:xfrm>
          <a:prstGeom prst="line">
            <a:avLst/>
          </a:prstGeom>
          <a:ln>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a:endCxn id="20" idx="1"/>
          </p:cNvCxnSpPr>
          <p:nvPr/>
        </p:nvCxnSpPr>
        <p:spPr>
          <a:xfrm flipV="1">
            <a:off x="4994031" y="3343427"/>
            <a:ext cx="656488" cy="4684"/>
          </a:xfrm>
          <a:prstGeom prst="line">
            <a:avLst/>
          </a:prstGeom>
          <a:ln>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022166" y="4248443"/>
            <a:ext cx="628353" cy="0"/>
          </a:xfrm>
          <a:prstGeom prst="line">
            <a:avLst/>
          </a:prstGeom>
          <a:ln>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5022166" y="5244905"/>
            <a:ext cx="628353" cy="0"/>
          </a:xfrm>
          <a:prstGeom prst="line">
            <a:avLst/>
          </a:prstGeom>
          <a:ln>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5022166" y="6246055"/>
            <a:ext cx="628353" cy="0"/>
          </a:xfrm>
          <a:prstGeom prst="line">
            <a:avLst/>
          </a:prstGeom>
          <a:ln>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2250831" y="4922521"/>
            <a:ext cx="583223" cy="0"/>
          </a:xfrm>
          <a:prstGeom prst="straightConnector1">
            <a:avLst/>
          </a:prstGeom>
          <a:ln>
            <a:solidFill>
              <a:schemeClr val="tx2">
                <a:lumMod val="75000"/>
              </a:schemeClr>
            </a:solidFill>
            <a:headEnd type="triangl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2484710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78" y="182881"/>
            <a:ext cx="8806375" cy="6541477"/>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a:off x="3376246" y="2076897"/>
            <a:ext cx="2307102" cy="2138289"/>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3376246" y="2262121"/>
            <a:ext cx="1955410" cy="1749084"/>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schemeClr val="accent4">
                    <a:lumMod val="20000"/>
                    <a:lumOff val="80000"/>
                  </a:schemeClr>
                </a:solidFill>
                <a:latin typeface="Times" charset="0"/>
                <a:ea typeface="Times" charset="0"/>
                <a:cs typeface="Times" charset="0"/>
              </a:rPr>
              <a:t>Credit for Small Farms</a:t>
            </a:r>
            <a:endParaRPr lang="en-US" b="1" dirty="0">
              <a:solidFill>
                <a:schemeClr val="accent4">
                  <a:lumMod val="20000"/>
                  <a:lumOff val="80000"/>
                </a:schemeClr>
              </a:solidFill>
              <a:latin typeface="Times" charset="0"/>
              <a:ea typeface="Times" charset="0"/>
              <a:cs typeface="Times" charset="0"/>
            </a:endParaRPr>
          </a:p>
        </p:txBody>
      </p:sp>
      <p:sp>
        <p:nvSpPr>
          <p:cNvPr id="3" name="Rectangle 2"/>
          <p:cNvSpPr/>
          <p:nvPr/>
        </p:nvSpPr>
        <p:spPr>
          <a:xfrm>
            <a:off x="323557" y="647114"/>
            <a:ext cx="2405575" cy="1041009"/>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latin typeface="Times" charset="0"/>
                <a:ea typeface="Times" charset="0"/>
                <a:cs typeface="Times" charset="0"/>
              </a:rPr>
              <a:t>Date back to early 1900s</a:t>
            </a:r>
            <a:endParaRPr lang="en-US" sz="1600" dirty="0">
              <a:latin typeface="Times" charset="0"/>
              <a:ea typeface="Times" charset="0"/>
              <a:cs typeface="Times" charset="0"/>
            </a:endParaRPr>
          </a:p>
        </p:txBody>
      </p:sp>
      <p:sp>
        <p:nvSpPr>
          <p:cNvPr id="25" name="Rectangle 24"/>
          <p:cNvSpPr/>
          <p:nvPr/>
        </p:nvSpPr>
        <p:spPr>
          <a:xfrm>
            <a:off x="2912011" y="647113"/>
            <a:ext cx="5894364" cy="104101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mtClean="0">
                <a:latin typeface="Times" charset="0"/>
                <a:ea typeface="Times" charset="0"/>
                <a:cs typeface="Times" charset="0"/>
              </a:rPr>
              <a:t>After WWII there was a surge in these efforts accompanying the growth of modern foreign assistance where donors and governments spawned hundreds of small farmer credit projects involving tens of billions of dollars</a:t>
            </a:r>
            <a:endParaRPr lang="en-US" sz="1400">
              <a:latin typeface="Times" charset="0"/>
              <a:ea typeface="Times" charset="0"/>
              <a:cs typeface="Times" charset="0"/>
            </a:endParaRPr>
          </a:p>
        </p:txBody>
      </p:sp>
      <p:sp>
        <p:nvSpPr>
          <p:cNvPr id="26" name="Rectangle 25"/>
          <p:cNvSpPr/>
          <p:nvPr/>
        </p:nvSpPr>
        <p:spPr>
          <a:xfrm>
            <a:off x="288387" y="2318615"/>
            <a:ext cx="2729133" cy="135049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smtClean="0">
                <a:latin typeface="Times" charset="0"/>
                <a:ea typeface="Times" charset="0"/>
                <a:cs typeface="Times" charset="0"/>
              </a:rPr>
              <a:t>Most LICs had at least one program while others multiple programs. </a:t>
            </a:r>
            <a:endParaRPr lang="en-US" sz="1600" dirty="0" smtClean="0">
              <a:latin typeface="Times" charset="0"/>
              <a:ea typeface="Times" charset="0"/>
              <a:cs typeface="Times" charset="0"/>
            </a:endParaRPr>
          </a:p>
        </p:txBody>
      </p:sp>
      <p:sp>
        <p:nvSpPr>
          <p:cNvPr id="28" name="Rectangle 27"/>
          <p:cNvSpPr/>
          <p:nvPr/>
        </p:nvSpPr>
        <p:spPr>
          <a:xfrm>
            <a:off x="5985802" y="2258021"/>
            <a:ext cx="2799471" cy="135049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smtClean="0">
                <a:latin typeface="Times" charset="0"/>
                <a:ea typeface="Times" charset="0"/>
                <a:cs typeface="Times" charset="0"/>
              </a:rPr>
              <a:t>Most institutions extending loans to farmers under these programs </a:t>
            </a:r>
            <a:r>
              <a:rPr lang="en-US" sz="1500" dirty="0" smtClean="0">
                <a:solidFill>
                  <a:schemeClr val="accent4">
                    <a:lumMod val="20000"/>
                    <a:lumOff val="80000"/>
                  </a:schemeClr>
                </a:solidFill>
                <a:latin typeface="Times" charset="0"/>
                <a:ea typeface="Times" charset="0"/>
                <a:cs typeface="Times" charset="0"/>
              </a:rPr>
              <a:t>lost money, and many others withered away, disappeared, or were sustained by recapitalization</a:t>
            </a:r>
          </a:p>
        </p:txBody>
      </p:sp>
      <p:sp>
        <p:nvSpPr>
          <p:cNvPr id="30" name="Rectangle 29"/>
          <p:cNvSpPr/>
          <p:nvPr/>
        </p:nvSpPr>
        <p:spPr>
          <a:xfrm>
            <a:off x="295422" y="4170429"/>
            <a:ext cx="3263706" cy="135049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smtClean="0">
                <a:latin typeface="Times" charset="0"/>
                <a:ea typeface="Times" charset="0"/>
                <a:cs typeface="Times" charset="0"/>
              </a:rPr>
              <a:t>While, institutional arrangements were diverse, many programs were patterned after organizations found in donor countries.</a:t>
            </a:r>
            <a:endParaRPr lang="en-US" sz="1600" dirty="0" smtClean="0">
              <a:latin typeface="Times" charset="0"/>
              <a:ea typeface="Times" charset="0"/>
              <a:cs typeface="Times" charset="0"/>
            </a:endParaRPr>
          </a:p>
        </p:txBody>
      </p:sp>
      <p:sp>
        <p:nvSpPr>
          <p:cNvPr id="32" name="Rectangle 31"/>
          <p:cNvSpPr/>
          <p:nvPr/>
        </p:nvSpPr>
        <p:spPr>
          <a:xfrm>
            <a:off x="5190978" y="4352346"/>
            <a:ext cx="3594295" cy="452503"/>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US intervention in Latin America, Philippines, Ghana, Vietnam- rural private banks</a:t>
            </a:r>
          </a:p>
        </p:txBody>
      </p:sp>
      <p:sp>
        <p:nvSpPr>
          <p:cNvPr id="34" name="Rectangle 33"/>
          <p:cNvSpPr/>
          <p:nvPr/>
        </p:nvSpPr>
        <p:spPr>
          <a:xfrm>
            <a:off x="5190978" y="4922532"/>
            <a:ext cx="3594295" cy="452503"/>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Several EU countries exported cooperatives to provide loans to rural people</a:t>
            </a:r>
          </a:p>
        </p:txBody>
      </p:sp>
      <p:sp>
        <p:nvSpPr>
          <p:cNvPr id="35" name="Rectangle 34"/>
          <p:cNvSpPr/>
          <p:nvPr/>
        </p:nvSpPr>
        <p:spPr>
          <a:xfrm>
            <a:off x="5190978" y="5481716"/>
            <a:ext cx="3594295" cy="452503"/>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In Asia, governments and donors formed institutions to provide rural financial services</a:t>
            </a:r>
          </a:p>
        </p:txBody>
      </p:sp>
      <p:sp>
        <p:nvSpPr>
          <p:cNvPr id="36" name="Rectangle 35"/>
          <p:cNvSpPr/>
          <p:nvPr/>
        </p:nvSpPr>
        <p:spPr>
          <a:xfrm>
            <a:off x="5190978" y="6047503"/>
            <a:ext cx="3594295" cy="452503"/>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latin typeface="Times" charset="0"/>
                <a:ea typeface="Times" charset="0"/>
                <a:cs typeface="Times" charset="0"/>
              </a:rPr>
              <a:t>D</a:t>
            </a:r>
            <a:r>
              <a:rPr lang="en-US" sz="1400" dirty="0" smtClean="0">
                <a:latin typeface="Times" charset="0"/>
                <a:ea typeface="Times" charset="0"/>
                <a:cs typeface="Times" charset="0"/>
              </a:rPr>
              <a:t>onors such as the WB promoted specialized rural development banks. </a:t>
            </a:r>
          </a:p>
        </p:txBody>
      </p:sp>
      <p:cxnSp>
        <p:nvCxnSpPr>
          <p:cNvPr id="9" name="Straight Connector 8"/>
          <p:cNvCxnSpPr/>
          <p:nvPr/>
        </p:nvCxnSpPr>
        <p:spPr>
          <a:xfrm flipV="1">
            <a:off x="4529797" y="1927274"/>
            <a:ext cx="0" cy="14962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1406769" y="1927274"/>
            <a:ext cx="51347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H="1" flipV="1">
            <a:off x="1406769" y="1688123"/>
            <a:ext cx="14068" cy="23915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V="1">
            <a:off x="6541477" y="1688123"/>
            <a:ext cx="0" cy="239151"/>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flipV="1">
            <a:off x="3017520" y="3135121"/>
            <a:ext cx="358727" cy="1542"/>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5683348" y="3135121"/>
            <a:ext cx="309489" cy="1542"/>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a:off x="1512276" y="3911126"/>
            <a:ext cx="216642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1533377" y="3911126"/>
            <a:ext cx="0" cy="258348"/>
          </a:xfrm>
          <a:prstGeom prst="line">
            <a:avLst/>
          </a:prstGeom>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3559127" y="5148782"/>
            <a:ext cx="67524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4234375" y="4473534"/>
            <a:ext cx="14068" cy="180022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4248443" y="4473534"/>
            <a:ext cx="108321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p:cNvCxnSpPr>
            <a:endCxn id="34" idx="1"/>
          </p:cNvCxnSpPr>
          <p:nvPr/>
        </p:nvCxnSpPr>
        <p:spPr>
          <a:xfrm>
            <a:off x="4248443" y="5148782"/>
            <a:ext cx="942535" cy="2"/>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p:cNvCxnSpPr>
            <a:endCxn id="35" idx="1"/>
          </p:cNvCxnSpPr>
          <p:nvPr/>
        </p:nvCxnSpPr>
        <p:spPr>
          <a:xfrm>
            <a:off x="4248443" y="5704957"/>
            <a:ext cx="942535" cy="3011"/>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p:cNvCxnSpPr>
            <a:endCxn id="36" idx="1"/>
          </p:cNvCxnSpPr>
          <p:nvPr/>
        </p:nvCxnSpPr>
        <p:spPr>
          <a:xfrm>
            <a:off x="4248443" y="6272249"/>
            <a:ext cx="942535" cy="1506"/>
          </a:xfrm>
          <a:prstGeom prst="line">
            <a:avLst/>
          </a:prstGeom>
        </p:spPr>
        <p:style>
          <a:lnRef idx="1">
            <a:schemeClr val="accent1"/>
          </a:lnRef>
          <a:fillRef idx="0">
            <a:schemeClr val="accent1"/>
          </a:fillRef>
          <a:effectRef idx="0">
            <a:schemeClr val="accent1"/>
          </a:effectRef>
          <a:fontRef idx="minor">
            <a:schemeClr val="tx1"/>
          </a:fontRef>
        </p:style>
      </p:cxnSp>
      <p:sp>
        <p:nvSpPr>
          <p:cNvPr id="67" name="Rectangle 66"/>
          <p:cNvSpPr/>
          <p:nvPr/>
        </p:nvSpPr>
        <p:spPr>
          <a:xfrm>
            <a:off x="323557" y="5660210"/>
            <a:ext cx="3749038" cy="94297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mtClean="0">
                <a:solidFill>
                  <a:schemeClr val="tx1"/>
                </a:solidFill>
                <a:latin typeface="Times" charset="0"/>
                <a:ea typeface="Times" charset="0"/>
                <a:cs typeface="Times" charset="0"/>
              </a:rPr>
              <a:t>Countries introduced regulations- forcing </a:t>
            </a:r>
            <a:r>
              <a:rPr lang="en-US" sz="1400" dirty="0" smtClean="0">
                <a:solidFill>
                  <a:schemeClr val="tx1"/>
                </a:solidFill>
                <a:latin typeface="Times" charset="0"/>
                <a:ea typeface="Times" charset="0"/>
                <a:cs typeface="Times" charset="0"/>
              </a:rPr>
              <a:t>banks </a:t>
            </a:r>
            <a:r>
              <a:rPr lang="en-US" sz="1400" smtClean="0">
                <a:solidFill>
                  <a:schemeClr val="tx1"/>
                </a:solidFill>
                <a:latin typeface="Times" charset="0"/>
                <a:ea typeface="Times" charset="0"/>
                <a:cs typeface="Times" charset="0"/>
              </a:rPr>
              <a:t>to lead </a:t>
            </a:r>
            <a:r>
              <a:rPr lang="en-US" sz="1400" dirty="0" smtClean="0">
                <a:solidFill>
                  <a:schemeClr val="tx1"/>
                </a:solidFill>
                <a:latin typeface="Times" charset="0"/>
                <a:ea typeface="Times" charset="0"/>
                <a:cs typeface="Times" charset="0"/>
              </a:rPr>
              <a:t>a larger portion of their loan portfolio to small farmers, either directly or indirectly through development banks.</a:t>
            </a:r>
          </a:p>
        </p:txBody>
      </p:sp>
    </p:spTree>
    <p:extLst>
      <p:ext uri="{BB962C8B-B14F-4D97-AF65-F5344CB8AC3E}">
        <p14:creationId xmlns:p14="http://schemas.microsoft.com/office/powerpoint/2010/main" val="4817846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8812" y="182879"/>
            <a:ext cx="8792308" cy="6527409"/>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09489" y="365760"/>
            <a:ext cx="4220308" cy="6330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latin typeface="Times" charset="0"/>
                <a:ea typeface="Times" charset="0"/>
                <a:cs typeface="Times" charset="0"/>
              </a:rPr>
              <a:t> Common Assumptions</a:t>
            </a:r>
            <a:endParaRPr lang="en-US" dirty="0">
              <a:latin typeface="Times" charset="0"/>
              <a:ea typeface="Times" charset="0"/>
              <a:cs typeface="Times" charset="0"/>
            </a:endParaRPr>
          </a:p>
        </p:txBody>
      </p:sp>
      <p:sp>
        <p:nvSpPr>
          <p:cNvPr id="8" name="Oval 7"/>
          <p:cNvSpPr/>
          <p:nvPr/>
        </p:nvSpPr>
        <p:spPr>
          <a:xfrm>
            <a:off x="422031" y="1420837"/>
            <a:ext cx="309489" cy="3376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84737" y="1195754"/>
            <a:ext cx="7582487" cy="8581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0000"/>
              </a:lnSpc>
              <a:spcBef>
                <a:spcPts val="0"/>
              </a:spcBef>
            </a:pPr>
            <a:r>
              <a:rPr lang="en-US" sz="1600" dirty="0" smtClean="0">
                <a:latin typeface="Times" charset="0"/>
                <a:ea typeface="Times" charset="0"/>
                <a:cs typeface="Times" charset="0"/>
              </a:rPr>
              <a:t>Target group was viewed as being too poor to adopt new technologies without formal loans and too poor to save. </a:t>
            </a:r>
          </a:p>
        </p:txBody>
      </p:sp>
      <p:sp>
        <p:nvSpPr>
          <p:cNvPr id="10" name="Oval 9"/>
          <p:cNvSpPr/>
          <p:nvPr/>
        </p:nvSpPr>
        <p:spPr>
          <a:xfrm>
            <a:off x="422030" y="2318825"/>
            <a:ext cx="309489" cy="3376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84736" y="2067950"/>
            <a:ext cx="7582487" cy="8581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0000"/>
              </a:lnSpc>
              <a:spcBef>
                <a:spcPts val="0"/>
              </a:spcBef>
            </a:pPr>
            <a:r>
              <a:rPr lang="en-US" sz="1600" dirty="0" smtClean="0">
                <a:latin typeface="Times" charset="0"/>
                <a:ea typeface="Times" charset="0"/>
                <a:cs typeface="Times" charset="0"/>
              </a:rPr>
              <a:t>Operators of small farms need training and technical assistance to progress</a:t>
            </a:r>
          </a:p>
        </p:txBody>
      </p:sp>
      <p:sp>
        <p:nvSpPr>
          <p:cNvPr id="17" name="Oval 16"/>
          <p:cNvSpPr/>
          <p:nvPr/>
        </p:nvSpPr>
        <p:spPr>
          <a:xfrm>
            <a:off x="422027" y="3137093"/>
            <a:ext cx="309489" cy="3376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984733" y="2863571"/>
            <a:ext cx="7582487" cy="8581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0000"/>
              </a:lnSpc>
              <a:spcBef>
                <a:spcPts val="0"/>
              </a:spcBef>
            </a:pPr>
            <a:r>
              <a:rPr lang="en-US" sz="1600" dirty="0" smtClean="0">
                <a:latin typeface="Times" charset="0"/>
                <a:ea typeface="Times" charset="0"/>
                <a:cs typeface="Times" charset="0"/>
              </a:rPr>
              <a:t>Promoters argued that informal finance either played little or no positive development role, or that it was an evil that should be eliminated</a:t>
            </a:r>
          </a:p>
        </p:txBody>
      </p:sp>
      <p:sp>
        <p:nvSpPr>
          <p:cNvPr id="19" name="Oval 18"/>
          <p:cNvSpPr/>
          <p:nvPr/>
        </p:nvSpPr>
        <p:spPr>
          <a:xfrm>
            <a:off x="395022" y="4074940"/>
            <a:ext cx="309489" cy="3376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984733" y="3718158"/>
            <a:ext cx="7582487" cy="85812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0000"/>
              </a:lnSpc>
              <a:spcBef>
                <a:spcPts val="0"/>
              </a:spcBef>
            </a:pPr>
            <a:r>
              <a:rPr lang="en-US" sz="1600" dirty="0" smtClean="0">
                <a:latin typeface="Times" charset="0"/>
                <a:ea typeface="Times" charset="0"/>
                <a:cs typeface="Times" charset="0"/>
              </a:rPr>
              <a:t>Most of the target groups had credit needs that commercial bankers refused to fill for reasons that were neither commercial nor economic</a:t>
            </a:r>
          </a:p>
        </p:txBody>
      </p:sp>
      <p:sp>
        <p:nvSpPr>
          <p:cNvPr id="21" name="Oval 20"/>
          <p:cNvSpPr/>
          <p:nvPr/>
        </p:nvSpPr>
        <p:spPr>
          <a:xfrm>
            <a:off x="419736" y="4909525"/>
            <a:ext cx="309489" cy="33762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1053929" y="4744228"/>
            <a:ext cx="7582487" cy="10058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0000"/>
              </a:lnSpc>
              <a:spcBef>
                <a:spcPts val="0"/>
              </a:spcBef>
            </a:pPr>
            <a:r>
              <a:rPr lang="en-US" sz="1600" dirty="0" smtClean="0">
                <a:latin typeface="Times" charset="0"/>
                <a:ea typeface="Times" charset="0"/>
                <a:cs typeface="Times" charset="0"/>
              </a:rPr>
              <a:t>Finally, most of these credit programs were justified on the basis of expected increases in production, project evaluations concentrated on measuring the impact of loans on changes in borrowers’ output, income, or employment. The impact of credit programs on the financial infrastructure was largely ignored.</a:t>
            </a:r>
          </a:p>
        </p:txBody>
      </p:sp>
    </p:spTree>
    <p:extLst>
      <p:ext uri="{BB962C8B-B14F-4D97-AF65-F5344CB8AC3E}">
        <p14:creationId xmlns:p14="http://schemas.microsoft.com/office/powerpoint/2010/main" val="9958744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8812" y="182879"/>
            <a:ext cx="8792308" cy="6527409"/>
          </a:xfrm>
          <a:prstGeom prst="rect">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a:off x="316855" y="1149993"/>
            <a:ext cx="2124221" cy="2096086"/>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16855" y="1352803"/>
            <a:ext cx="1772529" cy="16681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latin typeface="Times" charset="0"/>
                <a:ea typeface="Times" charset="0"/>
                <a:cs typeface="Times" charset="0"/>
              </a:rPr>
              <a:t>Policies </a:t>
            </a:r>
            <a:r>
              <a:rPr lang="en-US" sz="1600" smtClean="0">
                <a:latin typeface="Times" charset="0"/>
                <a:ea typeface="Times" charset="0"/>
                <a:cs typeface="Times" charset="0"/>
              </a:rPr>
              <a:t>and Practices</a:t>
            </a:r>
            <a:endParaRPr lang="en-US" sz="1600">
              <a:latin typeface="Times" charset="0"/>
              <a:ea typeface="Times" charset="0"/>
              <a:cs typeface="Times" charset="0"/>
            </a:endParaRPr>
          </a:p>
        </p:txBody>
      </p:sp>
      <p:sp>
        <p:nvSpPr>
          <p:cNvPr id="24" name="Rectangle 23"/>
          <p:cNvSpPr/>
          <p:nvPr/>
        </p:nvSpPr>
        <p:spPr>
          <a:xfrm>
            <a:off x="4361646" y="3524581"/>
            <a:ext cx="4459459" cy="52553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latin typeface="Times" charset="0"/>
                <a:ea typeface="Times" charset="0"/>
                <a:cs typeface="Times" charset="0"/>
              </a:rPr>
              <a:t>A</a:t>
            </a:r>
            <a:r>
              <a:rPr lang="en-US" sz="1400" dirty="0" smtClean="0">
                <a:latin typeface="Times" charset="0"/>
                <a:ea typeface="Times" charset="0"/>
                <a:cs typeface="Times" charset="0"/>
              </a:rPr>
              <a:t>lmost exclusive reliance on government and donor funds</a:t>
            </a:r>
            <a:endParaRPr lang="en-US" sz="1400" dirty="0">
              <a:latin typeface="Times" charset="0"/>
              <a:ea typeface="Times" charset="0"/>
              <a:cs typeface="Times" charset="0"/>
            </a:endParaRPr>
          </a:p>
        </p:txBody>
      </p:sp>
      <p:sp>
        <p:nvSpPr>
          <p:cNvPr id="25" name="Rectangle 24"/>
          <p:cNvSpPr/>
          <p:nvPr/>
        </p:nvSpPr>
        <p:spPr>
          <a:xfrm>
            <a:off x="4361645" y="2216498"/>
            <a:ext cx="4459459" cy="50279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latin typeface="Times" charset="0"/>
                <a:ea typeface="Times" charset="0"/>
                <a:cs typeface="Times" charset="0"/>
              </a:rPr>
              <a:t>L</a:t>
            </a:r>
            <a:r>
              <a:rPr lang="en-US" sz="1400" dirty="0" smtClean="0">
                <a:latin typeface="Times" charset="0"/>
                <a:ea typeface="Times" charset="0"/>
                <a:cs typeface="Times" charset="0"/>
              </a:rPr>
              <a:t>ittle attention to deposit mobilization</a:t>
            </a:r>
            <a:endParaRPr lang="en-US" sz="1400" dirty="0">
              <a:latin typeface="Times" charset="0"/>
              <a:ea typeface="Times" charset="0"/>
              <a:cs typeface="Times" charset="0"/>
            </a:endParaRPr>
          </a:p>
        </p:txBody>
      </p:sp>
      <p:sp>
        <p:nvSpPr>
          <p:cNvPr id="26" name="Rectangle 25"/>
          <p:cNvSpPr/>
          <p:nvPr/>
        </p:nvSpPr>
        <p:spPr>
          <a:xfrm>
            <a:off x="4361645" y="1533495"/>
            <a:ext cx="4459459" cy="53993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a:latin typeface="Times" charset="0"/>
                <a:ea typeface="Times" charset="0"/>
                <a:cs typeface="Times" charset="0"/>
              </a:rPr>
              <a:t>S</a:t>
            </a:r>
            <a:r>
              <a:rPr lang="en-US" sz="1400" dirty="0" smtClean="0">
                <a:latin typeface="Times" charset="0"/>
                <a:ea typeface="Times" charset="0"/>
                <a:cs typeface="Times" charset="0"/>
              </a:rPr>
              <a:t>ubsidized interest rate on loans made to ultimate borrowers</a:t>
            </a:r>
            <a:endParaRPr lang="en-US" sz="1400" dirty="0">
              <a:latin typeface="Times" charset="0"/>
              <a:ea typeface="Times" charset="0"/>
              <a:cs typeface="Times" charset="0"/>
            </a:endParaRPr>
          </a:p>
        </p:txBody>
      </p:sp>
      <p:sp>
        <p:nvSpPr>
          <p:cNvPr id="27" name="Rectangle 26"/>
          <p:cNvSpPr/>
          <p:nvPr/>
        </p:nvSpPr>
        <p:spPr>
          <a:xfrm>
            <a:off x="4361645" y="2854067"/>
            <a:ext cx="4459459" cy="53574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Emphasis on making relatively large-and long term loans</a:t>
            </a:r>
            <a:endParaRPr lang="en-US" sz="1400" dirty="0">
              <a:latin typeface="Times" charset="0"/>
              <a:ea typeface="Times" charset="0"/>
              <a:cs typeface="Times" charset="0"/>
            </a:endParaRPr>
          </a:p>
        </p:txBody>
      </p:sp>
      <p:sp>
        <p:nvSpPr>
          <p:cNvPr id="28" name="Rectangle 27"/>
          <p:cNvSpPr/>
          <p:nvPr/>
        </p:nvSpPr>
        <p:spPr>
          <a:xfrm>
            <a:off x="4361644" y="895926"/>
            <a:ext cx="4459459" cy="49941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Concessionary lines of credit to stimulate targeted lending</a:t>
            </a:r>
            <a:endParaRPr lang="en-US" sz="1400" dirty="0">
              <a:latin typeface="Times" charset="0"/>
              <a:ea typeface="Times" charset="0"/>
              <a:cs typeface="Times" charset="0"/>
            </a:endParaRPr>
          </a:p>
        </p:txBody>
      </p:sp>
      <p:sp>
        <p:nvSpPr>
          <p:cNvPr id="29" name="Rectangle 28"/>
          <p:cNvSpPr/>
          <p:nvPr/>
        </p:nvSpPr>
        <p:spPr>
          <a:xfrm>
            <a:off x="4361644" y="289697"/>
            <a:ext cx="4459459" cy="49941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Loan guarantees to induce banks to lend to target groups</a:t>
            </a:r>
            <a:endParaRPr lang="en-US" sz="1400" dirty="0">
              <a:latin typeface="Times" charset="0"/>
              <a:ea typeface="Times" charset="0"/>
              <a:cs typeface="Times" charset="0"/>
            </a:endParaRPr>
          </a:p>
        </p:txBody>
      </p:sp>
      <p:cxnSp>
        <p:nvCxnSpPr>
          <p:cNvPr id="7" name="Straight Connector 6"/>
          <p:cNvCxnSpPr/>
          <p:nvPr/>
        </p:nvCxnSpPr>
        <p:spPr>
          <a:xfrm>
            <a:off x="2441076" y="2216498"/>
            <a:ext cx="79851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3239589" y="566057"/>
            <a:ext cx="8708" cy="3274423"/>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3248297" y="566057"/>
            <a:ext cx="1113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3248297" y="1149993"/>
            <a:ext cx="1113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3248297" y="1781365"/>
            <a:ext cx="1113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239589" y="2499822"/>
            <a:ext cx="1113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248297" y="3105068"/>
            <a:ext cx="11133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248297" y="3840480"/>
            <a:ext cx="1113347" cy="0"/>
          </a:xfrm>
          <a:prstGeom prst="line">
            <a:avLst/>
          </a:prstGeom>
        </p:spPr>
        <p:style>
          <a:lnRef idx="1">
            <a:schemeClr val="accent1"/>
          </a:lnRef>
          <a:fillRef idx="0">
            <a:schemeClr val="accent1"/>
          </a:fillRef>
          <a:effectRef idx="0">
            <a:schemeClr val="accent1"/>
          </a:effectRef>
          <a:fontRef idx="minor">
            <a:schemeClr val="tx1"/>
          </a:fontRef>
        </p:style>
      </p:cxnSp>
      <p:sp>
        <p:nvSpPr>
          <p:cNvPr id="43" name="Oval 42"/>
          <p:cNvSpPr/>
          <p:nvPr/>
        </p:nvSpPr>
        <p:spPr>
          <a:xfrm>
            <a:off x="467751" y="4391925"/>
            <a:ext cx="263769" cy="2526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4" name="Rectangle 43"/>
          <p:cNvSpPr/>
          <p:nvPr/>
        </p:nvSpPr>
        <p:spPr>
          <a:xfrm>
            <a:off x="832105" y="4166843"/>
            <a:ext cx="7988997" cy="6420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00000"/>
              </a:lnSpc>
              <a:spcBef>
                <a:spcPts val="0"/>
              </a:spcBef>
            </a:pPr>
            <a:r>
              <a:rPr lang="en-US" sz="1400" dirty="0" smtClean="0">
                <a:solidFill>
                  <a:schemeClr val="accent4">
                    <a:lumMod val="20000"/>
                    <a:lumOff val="80000"/>
                  </a:schemeClr>
                </a:solidFill>
                <a:latin typeface="Times" charset="0"/>
                <a:ea typeface="Times" charset="0"/>
                <a:cs typeface="Times" charset="0"/>
              </a:rPr>
              <a:t>Loan size and repayment terms were usually determined from farm budgets where risk was not reflected in these budgets; normal year assumptions were used</a:t>
            </a:r>
          </a:p>
        </p:txBody>
      </p:sp>
      <p:sp>
        <p:nvSpPr>
          <p:cNvPr id="45" name="Oval 44"/>
          <p:cNvSpPr/>
          <p:nvPr/>
        </p:nvSpPr>
        <p:spPr>
          <a:xfrm>
            <a:off x="467751" y="4874065"/>
            <a:ext cx="263769" cy="2526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6" name="Rectangle 45"/>
          <p:cNvSpPr/>
          <p:nvPr/>
        </p:nvSpPr>
        <p:spPr>
          <a:xfrm>
            <a:off x="832105" y="4648983"/>
            <a:ext cx="7988998" cy="6420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smtClean="0">
                <a:solidFill>
                  <a:schemeClr val="accent4">
                    <a:lumMod val="20000"/>
                    <a:lumOff val="80000"/>
                  </a:schemeClr>
                </a:solidFill>
                <a:latin typeface="Times" charset="0"/>
                <a:ea typeface="Times" charset="0"/>
                <a:cs typeface="Times" charset="0"/>
              </a:rPr>
              <a:t>Microenterprise financial models are less oriented to rates of return, but are still largely based on normal year assumptions </a:t>
            </a:r>
            <a:endParaRPr lang="en-US" sz="1400" dirty="0" smtClean="0">
              <a:solidFill>
                <a:schemeClr val="accent4">
                  <a:lumMod val="20000"/>
                  <a:lumOff val="80000"/>
                </a:schemeClr>
              </a:solidFill>
              <a:latin typeface="Times" charset="0"/>
              <a:ea typeface="Times" charset="0"/>
              <a:cs typeface="Times" charset="0"/>
            </a:endParaRPr>
          </a:p>
        </p:txBody>
      </p:sp>
      <p:sp>
        <p:nvSpPr>
          <p:cNvPr id="47" name="Oval 46"/>
          <p:cNvSpPr/>
          <p:nvPr/>
        </p:nvSpPr>
        <p:spPr>
          <a:xfrm>
            <a:off x="467751" y="5446147"/>
            <a:ext cx="263769" cy="2526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48" name="Rectangle 47"/>
          <p:cNvSpPr/>
          <p:nvPr/>
        </p:nvSpPr>
        <p:spPr>
          <a:xfrm>
            <a:off x="832105" y="5237590"/>
            <a:ext cx="7930053" cy="6420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1400" dirty="0" smtClean="0">
                <a:solidFill>
                  <a:schemeClr val="accent4">
                    <a:lumMod val="20000"/>
                    <a:lumOff val="80000"/>
                  </a:schemeClr>
                </a:solidFill>
                <a:latin typeface="Times" charset="0"/>
                <a:ea typeface="Times" charset="0"/>
                <a:cs typeface="Times" charset="0"/>
              </a:rPr>
              <a:t>While borrowing may allow entrepreneurs to expand their activities, it leads them into more risk and debt, unless loans are grants disguised as credit</a:t>
            </a:r>
          </a:p>
        </p:txBody>
      </p:sp>
      <p:sp>
        <p:nvSpPr>
          <p:cNvPr id="49" name="Oval 48"/>
          <p:cNvSpPr/>
          <p:nvPr/>
        </p:nvSpPr>
        <p:spPr>
          <a:xfrm>
            <a:off x="467751" y="5987870"/>
            <a:ext cx="263769" cy="2526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0" name="Rectangle 49"/>
          <p:cNvSpPr/>
          <p:nvPr/>
        </p:nvSpPr>
        <p:spPr>
          <a:xfrm>
            <a:off x="832105" y="5793148"/>
            <a:ext cx="7930053" cy="6420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00000"/>
              </a:lnSpc>
              <a:spcBef>
                <a:spcPts val="0"/>
              </a:spcBef>
            </a:pPr>
            <a:r>
              <a:rPr lang="en-US" sz="1400" smtClean="0">
                <a:solidFill>
                  <a:schemeClr val="accent4">
                    <a:lumMod val="20000"/>
                    <a:lumOff val="80000"/>
                  </a:schemeClr>
                </a:solidFill>
                <a:latin typeface="Times" charset="0"/>
                <a:ea typeface="Times" charset="0"/>
                <a:cs typeface="Times" charset="0"/>
              </a:rPr>
              <a:t>Because of the nature of funding sources, there was often pressure in small farmer credit programs to disburse funds quickly and to reward staff on the basis of loans made</a:t>
            </a:r>
            <a:endParaRPr lang="en-US" sz="1400" dirty="0" smtClean="0">
              <a:solidFill>
                <a:schemeClr val="accent4">
                  <a:lumMod val="20000"/>
                  <a:lumOff val="80000"/>
                </a:schemeClr>
              </a:solidFill>
              <a:latin typeface="Times" charset="0"/>
              <a:ea typeface="Times" charset="0"/>
              <a:cs typeface="Times" charset="0"/>
            </a:endParaRPr>
          </a:p>
        </p:txBody>
      </p:sp>
    </p:spTree>
    <p:extLst>
      <p:ext uri="{BB962C8B-B14F-4D97-AF65-F5344CB8AC3E}">
        <p14:creationId xmlns:p14="http://schemas.microsoft.com/office/powerpoint/2010/main" val="16191449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8016" y="137160"/>
            <a:ext cx="8869680" cy="658368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37744" y="256032"/>
            <a:ext cx="3730752" cy="42976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Target Groups Definition</a:t>
            </a:r>
            <a:endParaRPr lang="en-US" sz="1400" dirty="0">
              <a:latin typeface="Times" charset="0"/>
              <a:ea typeface="Times" charset="0"/>
              <a:cs typeface="Times" charset="0"/>
            </a:endParaRPr>
          </a:p>
        </p:txBody>
      </p:sp>
      <p:sp>
        <p:nvSpPr>
          <p:cNvPr id="15" name="Rectangle 14"/>
          <p:cNvSpPr/>
          <p:nvPr/>
        </p:nvSpPr>
        <p:spPr>
          <a:xfrm>
            <a:off x="237744" y="832104"/>
            <a:ext cx="8293608" cy="512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i="1" dirty="0" smtClean="0">
                <a:solidFill>
                  <a:schemeClr val="accent4">
                    <a:lumMod val="40000"/>
                    <a:lumOff val="60000"/>
                  </a:schemeClr>
                </a:solidFill>
                <a:latin typeface="Times" charset="0"/>
                <a:ea typeface="Times" charset="0"/>
                <a:cs typeface="Times" charset="0"/>
              </a:rPr>
              <a:t>Much time was spent in seminars and conferences on small farmer credit attempting to </a:t>
            </a:r>
            <a:r>
              <a:rPr lang="en-US" sz="1400" i="1" smtClean="0">
                <a:solidFill>
                  <a:schemeClr val="accent4">
                    <a:lumMod val="40000"/>
                    <a:lumOff val="60000"/>
                  </a:schemeClr>
                </a:solidFill>
                <a:latin typeface="Times" charset="0"/>
                <a:ea typeface="Times" charset="0"/>
                <a:cs typeface="Times" charset="0"/>
              </a:rPr>
              <a:t>define precisely:</a:t>
            </a:r>
            <a:endParaRPr lang="en-US" sz="1400" i="1">
              <a:solidFill>
                <a:schemeClr val="accent4">
                  <a:lumMod val="40000"/>
                  <a:lumOff val="60000"/>
                </a:schemeClr>
              </a:solidFill>
              <a:latin typeface="Times" charset="0"/>
              <a:ea typeface="Times" charset="0"/>
              <a:cs typeface="Times" charset="0"/>
            </a:endParaRPr>
          </a:p>
        </p:txBody>
      </p:sp>
      <p:sp>
        <p:nvSpPr>
          <p:cNvPr id="16" name="Oval 15"/>
          <p:cNvSpPr/>
          <p:nvPr/>
        </p:nvSpPr>
        <p:spPr>
          <a:xfrm>
            <a:off x="331470" y="1448181"/>
            <a:ext cx="118872" cy="1463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550926" y="1297305"/>
            <a:ext cx="1737360" cy="3749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The Landless</a:t>
            </a:r>
            <a:endParaRPr lang="en-US" sz="1400" dirty="0">
              <a:latin typeface="Times" charset="0"/>
              <a:ea typeface="Times" charset="0"/>
              <a:cs typeface="Times" charset="0"/>
            </a:endParaRPr>
          </a:p>
        </p:txBody>
      </p:sp>
      <p:sp>
        <p:nvSpPr>
          <p:cNvPr id="18" name="Oval 17"/>
          <p:cNvSpPr/>
          <p:nvPr/>
        </p:nvSpPr>
        <p:spPr>
          <a:xfrm>
            <a:off x="2356104" y="1448181"/>
            <a:ext cx="118872" cy="146304"/>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2575560" y="1297305"/>
            <a:ext cx="1737360" cy="3749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Peasants</a:t>
            </a:r>
            <a:endParaRPr lang="en-US" sz="1400" dirty="0">
              <a:latin typeface="Times" charset="0"/>
              <a:ea typeface="Times" charset="0"/>
              <a:cs typeface="Times" charset="0"/>
            </a:endParaRPr>
          </a:p>
        </p:txBody>
      </p:sp>
      <p:sp>
        <p:nvSpPr>
          <p:cNvPr id="30" name="Oval 29"/>
          <p:cNvSpPr/>
          <p:nvPr/>
        </p:nvSpPr>
        <p:spPr>
          <a:xfrm>
            <a:off x="4422648" y="1453896"/>
            <a:ext cx="118872" cy="1463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4642104" y="1303020"/>
            <a:ext cx="1737360" cy="3749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Tenants</a:t>
            </a:r>
            <a:endParaRPr lang="en-US" sz="1400" dirty="0">
              <a:latin typeface="Times" charset="0"/>
              <a:ea typeface="Times" charset="0"/>
              <a:cs typeface="Times" charset="0"/>
            </a:endParaRPr>
          </a:p>
        </p:txBody>
      </p:sp>
      <p:sp>
        <p:nvSpPr>
          <p:cNvPr id="32" name="Oval 31"/>
          <p:cNvSpPr/>
          <p:nvPr/>
        </p:nvSpPr>
        <p:spPr>
          <a:xfrm>
            <a:off x="6472428" y="1462469"/>
            <a:ext cx="118872" cy="146304"/>
          </a:xfrm>
          <a:prstGeom prst="ellipse">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6691884" y="1311593"/>
            <a:ext cx="2152650" cy="3749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mtClean="0">
                <a:latin typeface="Times" charset="0"/>
                <a:ea typeface="Times" charset="0"/>
                <a:cs typeface="Times" charset="0"/>
              </a:rPr>
              <a:t>Part-time Farmers</a:t>
            </a:r>
            <a:endParaRPr lang="en-US" sz="1400">
              <a:latin typeface="Times" charset="0"/>
              <a:ea typeface="Times" charset="0"/>
              <a:cs typeface="Times" charset="0"/>
            </a:endParaRPr>
          </a:p>
        </p:txBody>
      </p:sp>
      <p:sp>
        <p:nvSpPr>
          <p:cNvPr id="34" name="Oval 33"/>
          <p:cNvSpPr/>
          <p:nvPr/>
        </p:nvSpPr>
        <p:spPr>
          <a:xfrm>
            <a:off x="2825362" y="1974533"/>
            <a:ext cx="118872" cy="1463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3044818" y="1823657"/>
            <a:ext cx="4353306" cy="3749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Small, Medium and Large Size Farmers</a:t>
            </a:r>
            <a:endParaRPr lang="en-US" sz="1400" dirty="0">
              <a:latin typeface="Times" charset="0"/>
              <a:ea typeface="Times" charset="0"/>
              <a:cs typeface="Times" charset="0"/>
            </a:endParaRPr>
          </a:p>
        </p:txBody>
      </p:sp>
      <p:sp>
        <p:nvSpPr>
          <p:cNvPr id="40" name="Rectangle 39"/>
          <p:cNvSpPr/>
          <p:nvPr/>
        </p:nvSpPr>
        <p:spPr>
          <a:xfrm>
            <a:off x="237744" y="2217705"/>
            <a:ext cx="8293608" cy="512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charset="0"/>
              <a:buChar char="•"/>
            </a:pPr>
            <a:r>
              <a:rPr lang="en-US" sz="1400" dirty="0" smtClean="0">
                <a:latin typeface="Times" charset="0"/>
                <a:ea typeface="Times" charset="0"/>
                <a:cs typeface="Times" charset="0"/>
              </a:rPr>
              <a:t>Little </a:t>
            </a:r>
            <a:r>
              <a:rPr lang="en-US" sz="1400" smtClean="0">
                <a:latin typeface="Times" charset="0"/>
                <a:ea typeface="Times" charset="0"/>
                <a:cs typeface="Times" charset="0"/>
              </a:rPr>
              <a:t>attention was given for searching </a:t>
            </a:r>
            <a:r>
              <a:rPr lang="en-US" sz="1400" dirty="0" smtClean="0">
                <a:latin typeface="Times" charset="0"/>
                <a:ea typeface="Times" charset="0"/>
                <a:cs typeface="Times" charset="0"/>
              </a:rPr>
              <a:t>for the characteristics of loan applicants who would use credit productivity and repay on schedule</a:t>
            </a:r>
            <a:endParaRPr lang="en-US" sz="1400" i="1" dirty="0">
              <a:solidFill>
                <a:schemeClr val="accent4">
                  <a:lumMod val="40000"/>
                  <a:lumOff val="60000"/>
                </a:schemeClr>
              </a:solidFill>
              <a:latin typeface="Times" charset="0"/>
              <a:ea typeface="Times" charset="0"/>
              <a:cs typeface="Times" charset="0"/>
            </a:endParaRPr>
          </a:p>
        </p:txBody>
      </p:sp>
      <p:sp>
        <p:nvSpPr>
          <p:cNvPr id="42" name="Rectangle 41"/>
          <p:cNvSpPr/>
          <p:nvPr/>
        </p:nvSpPr>
        <p:spPr>
          <a:xfrm>
            <a:off x="237744" y="2923221"/>
            <a:ext cx="3730752" cy="429768"/>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dirty="0" smtClean="0">
                <a:latin typeface="Times" charset="0"/>
                <a:ea typeface="Times" charset="0"/>
                <a:cs typeface="Times" charset="0"/>
              </a:rPr>
              <a:t>Project Justifications</a:t>
            </a:r>
            <a:endParaRPr lang="en-US" sz="1400" dirty="0">
              <a:latin typeface="Times" charset="0"/>
              <a:ea typeface="Times" charset="0"/>
              <a:cs typeface="Times" charset="0"/>
            </a:endParaRPr>
          </a:p>
        </p:txBody>
      </p:sp>
      <p:sp>
        <p:nvSpPr>
          <p:cNvPr id="43" name="Oval 42"/>
          <p:cNvSpPr/>
          <p:nvPr/>
        </p:nvSpPr>
        <p:spPr>
          <a:xfrm>
            <a:off x="230886" y="3566730"/>
            <a:ext cx="118872" cy="1463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p:nvSpPr>
        <p:spPr>
          <a:xfrm>
            <a:off x="450342" y="3415854"/>
            <a:ext cx="8263890" cy="3749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i="1" dirty="0" smtClean="0">
                <a:solidFill>
                  <a:schemeClr val="accent4">
                    <a:lumMod val="40000"/>
                    <a:lumOff val="60000"/>
                  </a:schemeClr>
                </a:solidFill>
                <a:latin typeface="Times" charset="0"/>
                <a:ea typeface="Times" charset="0"/>
                <a:cs typeface="Times" charset="0"/>
              </a:rPr>
              <a:t>”The Four Standard Deviation Spread” </a:t>
            </a:r>
            <a:r>
              <a:rPr lang="en-US" sz="1400" dirty="0" smtClean="0">
                <a:latin typeface="Times" charset="0"/>
                <a:ea typeface="Times" charset="0"/>
                <a:cs typeface="Times" charset="0"/>
              </a:rPr>
              <a:t>was used to justify the projects</a:t>
            </a:r>
            <a:endParaRPr lang="en-US" sz="1400" dirty="0">
              <a:latin typeface="Times" charset="0"/>
              <a:ea typeface="Times" charset="0"/>
              <a:cs typeface="Times" charset="0"/>
            </a:endParaRPr>
          </a:p>
        </p:txBody>
      </p:sp>
      <p:sp>
        <p:nvSpPr>
          <p:cNvPr id="45" name="Oval 44"/>
          <p:cNvSpPr/>
          <p:nvPr/>
        </p:nvSpPr>
        <p:spPr>
          <a:xfrm>
            <a:off x="230886" y="3982211"/>
            <a:ext cx="118872" cy="1463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450342" y="3831334"/>
            <a:ext cx="8263890" cy="4389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latin typeface="Times" charset="0"/>
                <a:ea typeface="Times" charset="0"/>
                <a:cs typeface="Times" charset="0"/>
              </a:rPr>
              <a:t>The spread began with citation of horror stories about interest rates charged by informal lenders (the levels cited often two standard deviations above the norm in formal financial markets)</a:t>
            </a:r>
            <a:endParaRPr lang="en-US" sz="1200" dirty="0">
              <a:latin typeface="Times" charset="0"/>
              <a:ea typeface="Times" charset="0"/>
              <a:cs typeface="Times" charset="0"/>
            </a:endParaRPr>
          </a:p>
        </p:txBody>
      </p:sp>
      <p:sp>
        <p:nvSpPr>
          <p:cNvPr id="47" name="Oval 46"/>
          <p:cNvSpPr/>
          <p:nvPr/>
        </p:nvSpPr>
        <p:spPr>
          <a:xfrm>
            <a:off x="230886" y="4627434"/>
            <a:ext cx="118872" cy="1463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p:nvSpPr>
        <p:spPr>
          <a:xfrm>
            <a:off x="450342" y="4310823"/>
            <a:ext cx="8474202" cy="7620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latin typeface="Times" charset="0"/>
                <a:ea typeface="Times" charset="0"/>
                <a:cs typeface="Times" charset="0"/>
              </a:rPr>
              <a:t>The project promoted was typically portrayed as free of any material risks for the lenders who accepted the ultimate loan recovery responsibility. This assumption, in turn, was often two standard deviations beyond the norm later experienced in these projects</a:t>
            </a:r>
            <a:endParaRPr lang="en-US" sz="1200" dirty="0">
              <a:latin typeface="Times" charset="0"/>
              <a:ea typeface="Times" charset="0"/>
              <a:cs typeface="Times" charset="0"/>
            </a:endParaRPr>
          </a:p>
        </p:txBody>
      </p:sp>
      <p:sp>
        <p:nvSpPr>
          <p:cNvPr id="49" name="Oval 48"/>
          <p:cNvSpPr/>
          <p:nvPr/>
        </p:nvSpPr>
        <p:spPr>
          <a:xfrm>
            <a:off x="230886" y="5283805"/>
            <a:ext cx="118872" cy="1463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450342" y="5132928"/>
            <a:ext cx="8263890" cy="4389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latin typeface="Times" charset="0"/>
                <a:ea typeface="Times" charset="0"/>
                <a:cs typeface="Times" charset="0"/>
              </a:rPr>
              <a:t>M</a:t>
            </a:r>
            <a:r>
              <a:rPr lang="en-US" sz="1200" dirty="0" smtClean="0">
                <a:latin typeface="Times" charset="0"/>
                <a:ea typeface="Times" charset="0"/>
                <a:cs typeface="Times" charset="0"/>
              </a:rPr>
              <a:t>any credit projects were dressed up as programs to promote fertilizer use, purchase of machinery, irrigation, cattle production, or a particular crop or technology. Little emphasis on financial system and basis of credit worthiness.</a:t>
            </a:r>
            <a:endParaRPr lang="en-US" sz="1200" dirty="0">
              <a:latin typeface="Times" charset="0"/>
              <a:ea typeface="Times" charset="0"/>
              <a:cs typeface="Times" charset="0"/>
            </a:endParaRPr>
          </a:p>
        </p:txBody>
      </p:sp>
      <p:sp>
        <p:nvSpPr>
          <p:cNvPr id="51" name="Oval 50"/>
          <p:cNvSpPr/>
          <p:nvPr/>
        </p:nvSpPr>
        <p:spPr>
          <a:xfrm>
            <a:off x="237744" y="5858304"/>
            <a:ext cx="118872" cy="1463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457200" y="5707427"/>
            <a:ext cx="8263890" cy="4389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smtClean="0">
                <a:latin typeface="Times" charset="0"/>
                <a:ea typeface="Times" charset="0"/>
                <a:cs typeface="Times" charset="0"/>
              </a:rPr>
              <a:t>Poor financial housekeeping in agricultural finance institutions was common, and donor records were such that they had no overall view of the financial performance of the projects they supported.</a:t>
            </a:r>
            <a:endParaRPr lang="en-US" sz="1200" dirty="0">
              <a:latin typeface="Times" charset="0"/>
              <a:ea typeface="Times" charset="0"/>
              <a:cs typeface="Times" charset="0"/>
            </a:endParaRPr>
          </a:p>
        </p:txBody>
      </p:sp>
      <p:sp>
        <p:nvSpPr>
          <p:cNvPr id="53" name="Oval 52"/>
          <p:cNvSpPr/>
          <p:nvPr/>
        </p:nvSpPr>
        <p:spPr>
          <a:xfrm>
            <a:off x="237744" y="6380223"/>
            <a:ext cx="118872" cy="14630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409575" y="6233919"/>
            <a:ext cx="8263890" cy="4389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latin typeface="Times" charset="0"/>
                <a:ea typeface="Times" charset="0"/>
                <a:cs typeface="Times" charset="0"/>
              </a:rPr>
              <a:t>Project performance was measured by the number of loans made, tons of fertilizer sold, number of tractors purchased, acres of land irrigated, number of cattle procured with loans, and acres of crops financed by loans</a:t>
            </a:r>
            <a:endParaRPr lang="en-US" sz="1200" dirty="0">
              <a:latin typeface="Times" charset="0"/>
              <a:ea typeface="Times" charset="0"/>
              <a:cs typeface="Times" charset="0"/>
            </a:endParaRPr>
          </a:p>
        </p:txBody>
      </p:sp>
    </p:spTree>
    <p:extLst>
      <p:ext uri="{BB962C8B-B14F-4D97-AF65-F5344CB8AC3E}">
        <p14:creationId xmlns:p14="http://schemas.microsoft.com/office/powerpoint/2010/main" val="16741815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9728" y="118872"/>
            <a:ext cx="8906256" cy="6611112"/>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92024" y="228600"/>
            <a:ext cx="3611880" cy="50292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smtClean="0">
                <a:latin typeface="Times" charset="0"/>
                <a:ea typeface="Times" charset="0"/>
                <a:cs typeface="Times" charset="0"/>
              </a:rPr>
              <a:t>Problems Encountered</a:t>
            </a:r>
            <a:endParaRPr lang="en-US" sz="1400">
              <a:latin typeface="Times" charset="0"/>
              <a:ea typeface="Times" charset="0"/>
              <a:cs typeface="Times" charset="0"/>
            </a:endParaRPr>
          </a:p>
        </p:txBody>
      </p:sp>
      <p:sp>
        <p:nvSpPr>
          <p:cNvPr id="6" name="Rectangle 5"/>
          <p:cNvSpPr/>
          <p:nvPr/>
        </p:nvSpPr>
        <p:spPr>
          <a:xfrm>
            <a:off x="192024" y="813816"/>
            <a:ext cx="8705088" cy="47548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charset="0"/>
              <a:buChar char="•"/>
            </a:pPr>
            <a:r>
              <a:rPr lang="en-US" sz="1200" dirty="0" smtClean="0">
                <a:latin typeface="Times" charset="0"/>
                <a:ea typeface="Times" charset="0"/>
                <a:cs typeface="Times" charset="0"/>
              </a:rPr>
              <a:t>Most of the programs were transitory reaching only a small percentage of the farmers targeted</a:t>
            </a:r>
          </a:p>
        </p:txBody>
      </p:sp>
      <p:sp>
        <p:nvSpPr>
          <p:cNvPr id="7" name="Rectangle 6"/>
          <p:cNvSpPr/>
          <p:nvPr/>
        </p:nvSpPr>
        <p:spPr>
          <a:xfrm>
            <a:off x="192024" y="1371600"/>
            <a:ext cx="8705088" cy="47548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charset="0"/>
              <a:buChar char="•"/>
            </a:pPr>
            <a:r>
              <a:rPr lang="en-US" sz="1200" smtClean="0">
                <a:latin typeface="Times" charset="0"/>
                <a:ea typeface="Times" charset="0"/>
                <a:cs typeface="Times" charset="0"/>
              </a:rPr>
              <a:t>They were unsustainable because they were expensive, collected too little revenue, depended too heavily on outside funding and often suffered serious default problems.</a:t>
            </a:r>
            <a:endParaRPr lang="en-US" sz="1200" dirty="0" smtClean="0">
              <a:latin typeface="Times" charset="0"/>
              <a:ea typeface="Times" charset="0"/>
              <a:cs typeface="Times" charset="0"/>
            </a:endParaRPr>
          </a:p>
        </p:txBody>
      </p:sp>
      <p:sp>
        <p:nvSpPr>
          <p:cNvPr id="8" name="Rectangle 7"/>
          <p:cNvSpPr/>
          <p:nvPr/>
        </p:nvSpPr>
        <p:spPr>
          <a:xfrm>
            <a:off x="192024" y="1929384"/>
            <a:ext cx="8705088" cy="475488"/>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A substantial portion of the subsidies passing through these programs, in the form of concessionary interest rates and lax loan recovery, were captured by people who were not poor. </a:t>
            </a:r>
          </a:p>
        </p:txBody>
      </p:sp>
      <p:sp>
        <p:nvSpPr>
          <p:cNvPr id="9" name="Rectangle 8"/>
          <p:cNvSpPr/>
          <p:nvPr/>
        </p:nvSpPr>
        <p:spPr>
          <a:xfrm>
            <a:off x="192024" y="2487168"/>
            <a:ext cx="8705088" cy="694944"/>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Low interest rate policies distorted the decisions made by financial institutions in two ways. </a:t>
            </a:r>
          </a:p>
          <a:p>
            <a:pPr marL="171450" indent="-171450">
              <a:buFont typeface="Wingdings" charset="2"/>
              <a:buChar char="v"/>
            </a:pPr>
            <a:r>
              <a:rPr lang="en-US" sz="1200" dirty="0" smtClean="0">
                <a:latin typeface="Times" charset="0"/>
                <a:ea typeface="Times" charset="0"/>
                <a:cs typeface="Times" charset="0"/>
              </a:rPr>
              <a:t>First, the lower the regulated interest rates, the less incentive lenders had to make small loans. </a:t>
            </a:r>
          </a:p>
          <a:p>
            <a:pPr marL="171450" indent="-171450">
              <a:buFont typeface="Wingdings" charset="2"/>
              <a:buChar char="v"/>
            </a:pPr>
            <a:r>
              <a:rPr lang="en-US" sz="1200" dirty="0" smtClean="0">
                <a:latin typeface="Times" charset="0"/>
                <a:ea typeface="Times" charset="0"/>
                <a:cs typeface="Times" charset="0"/>
              </a:rPr>
              <a:t>Second, these low interest rates on loans depressed the interest rates paid on deposits, which weakened the incentive to deposit funds.</a:t>
            </a:r>
          </a:p>
        </p:txBody>
      </p:sp>
      <p:sp>
        <p:nvSpPr>
          <p:cNvPr id="11" name="Rectangle 10"/>
          <p:cNvSpPr/>
          <p:nvPr/>
        </p:nvSpPr>
        <p:spPr>
          <a:xfrm>
            <a:off x="192024" y="3319271"/>
            <a:ext cx="8705088" cy="477181"/>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This increasingly led financial institution serving farmers to become highly dependent on donor or government funds. This further resulted in overstaffing, that further boosted the high transaction costs of administering targeted funds.</a:t>
            </a:r>
          </a:p>
        </p:txBody>
      </p:sp>
      <p:sp>
        <p:nvSpPr>
          <p:cNvPr id="12" name="Rectangle 11"/>
          <p:cNvSpPr/>
          <p:nvPr/>
        </p:nvSpPr>
        <p:spPr>
          <a:xfrm>
            <a:off x="192024" y="3923793"/>
            <a:ext cx="8705088" cy="477181"/>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After a few years the financial problems of the program and the agency handling it typically caused the donors or the governments to abandon the scheme.</a:t>
            </a:r>
          </a:p>
        </p:txBody>
      </p:sp>
      <p:sp>
        <p:nvSpPr>
          <p:cNvPr id="13" name="Rectangle 12"/>
          <p:cNvSpPr/>
          <p:nvPr/>
        </p:nvSpPr>
        <p:spPr>
          <a:xfrm>
            <a:off x="192024" y="4528315"/>
            <a:ext cx="8705088" cy="983485"/>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In many cases the financial institution imploded after subsidies were withdrawn and it became clear that its revenues from loans were far less than the costs of operating the program. In sum, few of the specialized agencies handling small farmer credit programs proved to be viable or sustainable. Their operations were brittle and were seldom able to survive economic shocks in the economy fir the onslaught of inflation</a:t>
            </a:r>
          </a:p>
        </p:txBody>
      </p:sp>
      <p:sp>
        <p:nvSpPr>
          <p:cNvPr id="14" name="Rectangle 13"/>
          <p:cNvSpPr/>
          <p:nvPr/>
        </p:nvSpPr>
        <p:spPr>
          <a:xfrm>
            <a:off x="192024" y="5647267"/>
            <a:ext cx="5243576" cy="97366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47597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93133" y="101600"/>
            <a:ext cx="8949267" cy="666326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03200" y="228600"/>
            <a:ext cx="2912533" cy="36406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smtClean="0">
                <a:latin typeface="Times" charset="0"/>
                <a:ea typeface="Times" charset="0"/>
                <a:cs typeface="Times" charset="0"/>
              </a:rPr>
              <a:t>Lessons</a:t>
            </a:r>
            <a:endParaRPr lang="en-US" sz="1600">
              <a:latin typeface="Times" charset="0"/>
              <a:ea typeface="Times" charset="0"/>
              <a:cs typeface="Times" charset="0"/>
            </a:endParaRPr>
          </a:p>
        </p:txBody>
      </p:sp>
      <p:sp>
        <p:nvSpPr>
          <p:cNvPr id="8" name="Rectangle 7"/>
          <p:cNvSpPr/>
          <p:nvPr/>
        </p:nvSpPr>
        <p:spPr>
          <a:xfrm>
            <a:off x="203199" y="1227667"/>
            <a:ext cx="8669867" cy="3725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Product prices and tenure, modern input costs and availability, low yields, and risks were more important factors than lack of funds for development of small farmers.</a:t>
            </a:r>
            <a:endParaRPr lang="en-US" sz="1200" dirty="0">
              <a:latin typeface="Times" charset="0"/>
              <a:ea typeface="Times" charset="0"/>
              <a:cs typeface="Times" charset="0"/>
            </a:endParaRPr>
          </a:p>
        </p:txBody>
      </p:sp>
      <p:sp>
        <p:nvSpPr>
          <p:cNvPr id="9" name="Rectangle 8"/>
          <p:cNvSpPr/>
          <p:nvPr/>
        </p:nvSpPr>
        <p:spPr>
          <a:xfrm>
            <a:off x="203200" y="719667"/>
            <a:ext cx="2912533" cy="364067"/>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smtClean="0">
                <a:solidFill>
                  <a:schemeClr val="tx1"/>
                </a:solidFill>
                <a:latin typeface="Times" charset="0"/>
                <a:ea typeface="Times" charset="0"/>
                <a:cs typeface="Times" charset="0"/>
              </a:rPr>
              <a:t>Services</a:t>
            </a:r>
            <a:endParaRPr lang="en-US" sz="1600" dirty="0">
              <a:solidFill>
                <a:schemeClr val="tx1"/>
              </a:solidFill>
              <a:latin typeface="Times" charset="0"/>
              <a:ea typeface="Times" charset="0"/>
              <a:cs typeface="Times" charset="0"/>
            </a:endParaRPr>
          </a:p>
        </p:txBody>
      </p:sp>
      <p:sp>
        <p:nvSpPr>
          <p:cNvPr id="10" name="Rectangle 9"/>
          <p:cNvSpPr/>
          <p:nvPr/>
        </p:nvSpPr>
        <p:spPr>
          <a:xfrm>
            <a:off x="203198" y="1714499"/>
            <a:ext cx="8669867" cy="3725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For most small farmers, reliable access to small and short-term loans was more valuable than paying large and long-term loans</a:t>
            </a:r>
            <a:endParaRPr lang="en-US" sz="1200" dirty="0">
              <a:latin typeface="Times" charset="0"/>
              <a:ea typeface="Times" charset="0"/>
              <a:cs typeface="Times" charset="0"/>
            </a:endParaRPr>
          </a:p>
        </p:txBody>
      </p:sp>
      <p:sp>
        <p:nvSpPr>
          <p:cNvPr id="11" name="Rectangle 10"/>
          <p:cNvSpPr/>
          <p:nvPr/>
        </p:nvSpPr>
        <p:spPr>
          <a:xfrm>
            <a:off x="203197" y="2201331"/>
            <a:ext cx="8669867" cy="3725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Ineffective technical assistance and training, little access to new appropriate technology and hostile economic environments </a:t>
            </a:r>
            <a:endParaRPr lang="en-US" sz="1200" dirty="0">
              <a:latin typeface="Times" charset="0"/>
              <a:ea typeface="Times" charset="0"/>
              <a:cs typeface="Times" charset="0"/>
            </a:endParaRPr>
          </a:p>
        </p:txBody>
      </p:sp>
      <p:sp>
        <p:nvSpPr>
          <p:cNvPr id="12" name="Rectangle 11"/>
          <p:cNvSpPr/>
          <p:nvPr/>
        </p:nvSpPr>
        <p:spPr>
          <a:xfrm>
            <a:off x="203195" y="3174995"/>
            <a:ext cx="8669867" cy="3725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Lending proved to be costly, especially due to low interest rates</a:t>
            </a:r>
            <a:endParaRPr lang="en-US" sz="1200" dirty="0">
              <a:latin typeface="Times" charset="0"/>
              <a:ea typeface="Times" charset="0"/>
              <a:cs typeface="Times" charset="0"/>
            </a:endParaRPr>
          </a:p>
        </p:txBody>
      </p:sp>
      <p:sp>
        <p:nvSpPr>
          <p:cNvPr id="13" name="Rectangle 12"/>
          <p:cNvSpPr/>
          <p:nvPr/>
        </p:nvSpPr>
        <p:spPr>
          <a:xfrm>
            <a:off x="203196" y="2696633"/>
            <a:ext cx="8669867" cy="3725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Loan guarantees aimed at inducing commercial bankers to lend more to small farmers typically had little lasting or positive effect</a:t>
            </a:r>
            <a:endParaRPr lang="en-US" sz="1200" dirty="0">
              <a:latin typeface="Times" charset="0"/>
              <a:ea typeface="Times" charset="0"/>
              <a:cs typeface="Times" charset="0"/>
            </a:endParaRPr>
          </a:p>
        </p:txBody>
      </p:sp>
      <p:sp>
        <p:nvSpPr>
          <p:cNvPr id="14" name="Rectangle 13"/>
          <p:cNvSpPr/>
          <p:nvPr/>
        </p:nvSpPr>
        <p:spPr>
          <a:xfrm>
            <a:off x="203200" y="3634316"/>
            <a:ext cx="2912533" cy="364067"/>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latin typeface="Times" charset="0"/>
                <a:ea typeface="Times" charset="0"/>
                <a:cs typeface="Times" charset="0"/>
              </a:rPr>
              <a:t>Credit Discipline</a:t>
            </a:r>
            <a:endParaRPr lang="en-US" sz="1600" dirty="0">
              <a:solidFill>
                <a:schemeClr val="tx1"/>
              </a:solidFill>
              <a:latin typeface="Times" charset="0"/>
              <a:ea typeface="Times" charset="0"/>
              <a:cs typeface="Times" charset="0"/>
            </a:endParaRPr>
          </a:p>
        </p:txBody>
      </p:sp>
      <p:sp>
        <p:nvSpPr>
          <p:cNvPr id="15" name="Rectangle 14"/>
          <p:cNvSpPr/>
          <p:nvPr/>
        </p:nvSpPr>
        <p:spPr>
          <a:xfrm>
            <a:off x="203194" y="4079875"/>
            <a:ext cx="8669867" cy="288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solidFill>
                  <a:schemeClr val="accent4">
                    <a:lumMod val="40000"/>
                    <a:lumOff val="60000"/>
                  </a:schemeClr>
                </a:solidFill>
                <a:latin typeface="Times" charset="0"/>
                <a:ea typeface="Times" charset="0"/>
                <a:cs typeface="Times" charset="0"/>
              </a:rPr>
              <a:t>Loan recovery problems were </a:t>
            </a:r>
            <a:r>
              <a:rPr lang="en-US" sz="1200" smtClean="0">
                <a:solidFill>
                  <a:schemeClr val="accent4">
                    <a:lumMod val="40000"/>
                    <a:lumOff val="60000"/>
                  </a:schemeClr>
                </a:solidFill>
                <a:latin typeface="Times" charset="0"/>
                <a:ea typeface="Times" charset="0"/>
                <a:cs typeface="Times" charset="0"/>
              </a:rPr>
              <a:t>exacerbated when:</a:t>
            </a:r>
            <a:endParaRPr lang="en-US" sz="1200" dirty="0">
              <a:solidFill>
                <a:schemeClr val="accent4">
                  <a:lumMod val="40000"/>
                  <a:lumOff val="60000"/>
                </a:schemeClr>
              </a:solidFill>
              <a:latin typeface="Times" charset="0"/>
              <a:ea typeface="Times" charset="0"/>
              <a:cs typeface="Times" charset="0"/>
            </a:endParaRPr>
          </a:p>
        </p:txBody>
      </p:sp>
      <p:sp>
        <p:nvSpPr>
          <p:cNvPr id="16" name="Rectangle 15"/>
          <p:cNvSpPr/>
          <p:nvPr/>
        </p:nvSpPr>
        <p:spPr>
          <a:xfrm>
            <a:off x="482592" y="4307417"/>
            <a:ext cx="8669867" cy="288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Wingdings" charset="2"/>
              <a:buChar char="v"/>
            </a:pPr>
            <a:r>
              <a:rPr lang="en-US" sz="1200" dirty="0" smtClean="0">
                <a:latin typeface="Times" charset="0"/>
                <a:ea typeface="Times" charset="0"/>
                <a:cs typeface="Times" charset="0"/>
              </a:rPr>
              <a:t> Excessive grace periods were attached to loan repayments</a:t>
            </a:r>
          </a:p>
        </p:txBody>
      </p:sp>
      <p:sp>
        <p:nvSpPr>
          <p:cNvPr id="17" name="Rectangle 16"/>
          <p:cNvSpPr/>
          <p:nvPr/>
        </p:nvSpPr>
        <p:spPr>
          <a:xfrm>
            <a:off x="482592" y="4583647"/>
            <a:ext cx="8669867" cy="288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Wingdings" charset="2"/>
              <a:buChar char="v"/>
            </a:pPr>
            <a:r>
              <a:rPr lang="en-US" sz="1200" dirty="0" smtClean="0">
                <a:latin typeface="Times" charset="0"/>
                <a:ea typeface="Times" charset="0"/>
                <a:cs typeface="Times" charset="0"/>
              </a:rPr>
              <a:t>Responsibilities for making and recovering loans were shared by several agencies</a:t>
            </a:r>
            <a:endParaRPr lang="en-US" sz="1200" dirty="0">
              <a:latin typeface="Times" charset="0"/>
              <a:ea typeface="Times" charset="0"/>
              <a:cs typeface="Times" charset="0"/>
            </a:endParaRPr>
          </a:p>
        </p:txBody>
      </p:sp>
      <p:sp>
        <p:nvSpPr>
          <p:cNvPr id="18" name="Rectangle 17"/>
          <p:cNvSpPr/>
          <p:nvPr/>
        </p:nvSpPr>
        <p:spPr>
          <a:xfrm>
            <a:off x="482592" y="4872572"/>
            <a:ext cx="8669867" cy="288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Wingdings" charset="2"/>
              <a:buChar char="v"/>
            </a:pPr>
            <a:r>
              <a:rPr lang="en-US" sz="1200" dirty="0" smtClean="0">
                <a:latin typeface="Times" charset="0"/>
                <a:ea typeface="Times" charset="0"/>
                <a:cs typeface="Times" charset="0"/>
              </a:rPr>
              <a:t>Funding for lending carried a political aura</a:t>
            </a:r>
            <a:endParaRPr lang="en-US" sz="1200" dirty="0">
              <a:latin typeface="Times" charset="0"/>
              <a:ea typeface="Times" charset="0"/>
              <a:cs typeface="Times" charset="0"/>
            </a:endParaRPr>
          </a:p>
        </p:txBody>
      </p:sp>
      <p:sp>
        <p:nvSpPr>
          <p:cNvPr id="19" name="Rectangle 18"/>
          <p:cNvSpPr/>
          <p:nvPr/>
        </p:nvSpPr>
        <p:spPr>
          <a:xfrm>
            <a:off x="482592" y="5109101"/>
            <a:ext cx="8669867" cy="2889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Wingdings" charset="2"/>
              <a:buChar char="v"/>
            </a:pPr>
            <a:r>
              <a:rPr lang="en-US" sz="1200" dirty="0" smtClean="0">
                <a:latin typeface="Times" charset="0"/>
                <a:ea typeface="Times" charset="0"/>
                <a:cs typeface="Times" charset="0"/>
              </a:rPr>
              <a:t>When loans were made in a rush and given to most people who applied</a:t>
            </a:r>
            <a:endParaRPr lang="en-US" sz="1200" dirty="0">
              <a:latin typeface="Times" charset="0"/>
              <a:ea typeface="Times" charset="0"/>
              <a:cs typeface="Times" charset="0"/>
            </a:endParaRPr>
          </a:p>
        </p:txBody>
      </p:sp>
      <p:sp>
        <p:nvSpPr>
          <p:cNvPr id="20" name="Rectangle 19"/>
          <p:cNvSpPr/>
          <p:nvPr/>
        </p:nvSpPr>
        <p:spPr>
          <a:xfrm>
            <a:off x="203194" y="5583235"/>
            <a:ext cx="8669867" cy="3804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solidFill>
                  <a:schemeClr val="accent4">
                    <a:lumMod val="40000"/>
                    <a:lumOff val="60000"/>
                  </a:schemeClr>
                </a:solidFill>
                <a:latin typeface="Times" charset="0"/>
                <a:ea typeface="Times" charset="0"/>
                <a:cs typeface="Times" charset="0"/>
              </a:rPr>
              <a:t>New agencies had difficulty recovering loans than experienced lenders because they often emphasized filling quotas rather than making loans in response </a:t>
            </a:r>
            <a:r>
              <a:rPr lang="en-US" sz="1200" smtClean="0">
                <a:solidFill>
                  <a:schemeClr val="accent4">
                    <a:lumMod val="40000"/>
                    <a:lumOff val="60000"/>
                  </a:schemeClr>
                </a:solidFill>
                <a:latin typeface="Times" charset="0"/>
                <a:ea typeface="Times" charset="0"/>
                <a:cs typeface="Times" charset="0"/>
              </a:rPr>
              <a:t>to creditworthiness.</a:t>
            </a:r>
            <a:endParaRPr lang="en-US" sz="1200" dirty="0">
              <a:solidFill>
                <a:schemeClr val="accent4">
                  <a:lumMod val="40000"/>
                  <a:lumOff val="60000"/>
                </a:schemeClr>
              </a:solidFill>
              <a:latin typeface="Times" charset="0"/>
              <a:ea typeface="Times" charset="0"/>
              <a:cs typeface="Times" charset="0"/>
            </a:endParaRPr>
          </a:p>
        </p:txBody>
      </p:sp>
      <p:pic>
        <p:nvPicPr>
          <p:cNvPr id="22" name="Picture 2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641091" y="3378004"/>
            <a:ext cx="1849900" cy="1849900"/>
          </a:xfrm>
          <a:prstGeom prst="rect">
            <a:avLst/>
          </a:prstGeom>
        </p:spPr>
      </p:pic>
    </p:spTree>
    <p:extLst>
      <p:ext uri="{BB962C8B-B14F-4D97-AF65-F5344CB8AC3E}">
        <p14:creationId xmlns:p14="http://schemas.microsoft.com/office/powerpoint/2010/main" val="2052045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93133" y="101600"/>
            <a:ext cx="8949267" cy="6663267"/>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03193" y="762273"/>
            <a:ext cx="8669867" cy="3725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Lenders often imposed excessive debt on their clients especially for funding large changes in technology and scale that exceeded the managerial capacities of borrowers and exposed them to more </a:t>
            </a:r>
            <a:r>
              <a:rPr lang="en-US" sz="1200" dirty="0">
                <a:latin typeface="Times" charset="0"/>
                <a:ea typeface="Times" charset="0"/>
                <a:cs typeface="Times" charset="0"/>
              </a:rPr>
              <a:t>r</a:t>
            </a:r>
            <a:r>
              <a:rPr lang="en-US" sz="1200" dirty="0" smtClean="0">
                <a:latin typeface="Times" charset="0"/>
                <a:ea typeface="Times" charset="0"/>
                <a:cs typeface="Times" charset="0"/>
              </a:rPr>
              <a:t>isks that they were equipped to manage. </a:t>
            </a:r>
            <a:endParaRPr lang="en-US" sz="1200" dirty="0">
              <a:latin typeface="Times" charset="0"/>
              <a:ea typeface="Times" charset="0"/>
              <a:cs typeface="Times" charset="0"/>
            </a:endParaRPr>
          </a:p>
        </p:txBody>
      </p:sp>
      <p:sp>
        <p:nvSpPr>
          <p:cNvPr id="9" name="Rectangle 8"/>
          <p:cNvSpPr/>
          <p:nvPr/>
        </p:nvSpPr>
        <p:spPr>
          <a:xfrm>
            <a:off x="203194" y="262470"/>
            <a:ext cx="2912533" cy="364067"/>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latin typeface="Times" charset="0"/>
                <a:ea typeface="Times" charset="0"/>
                <a:cs typeface="Times" charset="0"/>
              </a:rPr>
              <a:t>Loan Size</a:t>
            </a:r>
            <a:endParaRPr lang="en-US" sz="1600" dirty="0">
              <a:solidFill>
                <a:schemeClr val="tx1"/>
              </a:solidFill>
              <a:latin typeface="Times" charset="0"/>
              <a:ea typeface="Times" charset="0"/>
              <a:cs typeface="Times" charset="0"/>
            </a:endParaRPr>
          </a:p>
        </p:txBody>
      </p:sp>
      <p:sp>
        <p:nvSpPr>
          <p:cNvPr id="10" name="Rectangle 9"/>
          <p:cNvSpPr/>
          <p:nvPr/>
        </p:nvSpPr>
        <p:spPr>
          <a:xfrm>
            <a:off x="203192" y="1200158"/>
            <a:ext cx="8669867" cy="3725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Lack of taking price, production and external risks into consideration while committing high levels of financing produced large debt service burdens on farmers. </a:t>
            </a:r>
            <a:endParaRPr lang="en-US" sz="1200" dirty="0">
              <a:latin typeface="Times" charset="0"/>
              <a:ea typeface="Times" charset="0"/>
              <a:cs typeface="Times" charset="0"/>
            </a:endParaRPr>
          </a:p>
        </p:txBody>
      </p:sp>
      <p:sp>
        <p:nvSpPr>
          <p:cNvPr id="14" name="Rectangle 13"/>
          <p:cNvSpPr/>
          <p:nvPr/>
        </p:nvSpPr>
        <p:spPr>
          <a:xfrm>
            <a:off x="203194" y="1725095"/>
            <a:ext cx="2912533" cy="364067"/>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smtClean="0">
                <a:solidFill>
                  <a:schemeClr val="tx1"/>
                </a:solidFill>
                <a:latin typeface="Times" charset="0"/>
                <a:ea typeface="Times" charset="0"/>
                <a:cs typeface="Times" charset="0"/>
              </a:rPr>
              <a:t>Institutional Problems</a:t>
            </a:r>
            <a:endParaRPr lang="en-US" sz="1600" dirty="0">
              <a:solidFill>
                <a:schemeClr val="tx1"/>
              </a:solidFill>
              <a:latin typeface="Times" charset="0"/>
              <a:ea typeface="Times" charset="0"/>
              <a:cs typeface="Times" charset="0"/>
            </a:endParaRPr>
          </a:p>
        </p:txBody>
      </p:sp>
      <p:sp>
        <p:nvSpPr>
          <p:cNvPr id="15" name="Rectangle 14"/>
          <p:cNvSpPr/>
          <p:nvPr/>
        </p:nvSpPr>
        <p:spPr>
          <a:xfrm>
            <a:off x="203192" y="2232040"/>
            <a:ext cx="8669867" cy="3418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solidFill>
                  <a:schemeClr val="bg1"/>
                </a:solidFill>
                <a:latin typeface="Times" charset="0"/>
                <a:ea typeface="Times" charset="0"/>
                <a:cs typeface="Times" charset="0"/>
              </a:rPr>
              <a:t>Bankrupt and financially weak financial institutions (typically cooperatives, agricultural development banks, or supervised credit agencies) became </a:t>
            </a:r>
            <a:r>
              <a:rPr lang="en-US" sz="1200" smtClean="0">
                <a:solidFill>
                  <a:schemeClr val="bg1"/>
                </a:solidFill>
                <a:latin typeface="Times" charset="0"/>
                <a:ea typeface="Times" charset="0"/>
                <a:cs typeface="Times" charset="0"/>
              </a:rPr>
              <a:t>the hallmark </a:t>
            </a:r>
            <a:r>
              <a:rPr lang="en-US" sz="1200" dirty="0" smtClean="0">
                <a:solidFill>
                  <a:schemeClr val="bg1"/>
                </a:solidFill>
                <a:latin typeface="Times" charset="0"/>
                <a:ea typeface="Times" charset="0"/>
                <a:cs typeface="Times" charset="0"/>
              </a:rPr>
              <a:t>of small farmer </a:t>
            </a:r>
            <a:r>
              <a:rPr lang="en-US" sz="1200" smtClean="0">
                <a:solidFill>
                  <a:schemeClr val="bg1"/>
                </a:solidFill>
                <a:latin typeface="Times" charset="0"/>
                <a:ea typeface="Times" charset="0"/>
                <a:cs typeface="Times" charset="0"/>
              </a:rPr>
              <a:t>credit programs.</a:t>
            </a:r>
            <a:endParaRPr lang="en-US" sz="1200" dirty="0">
              <a:solidFill>
                <a:schemeClr val="bg1"/>
              </a:solidFill>
              <a:latin typeface="Times" charset="0"/>
              <a:ea typeface="Times" charset="0"/>
              <a:cs typeface="Times" charset="0"/>
            </a:endParaRPr>
          </a:p>
        </p:txBody>
      </p:sp>
      <p:pic>
        <p:nvPicPr>
          <p:cNvPr id="22" name="Picture 21"/>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7192500" y="4748767"/>
            <a:ext cx="1849900" cy="1849900"/>
          </a:xfrm>
          <a:prstGeom prst="rect">
            <a:avLst/>
          </a:prstGeom>
        </p:spPr>
      </p:pic>
      <p:sp>
        <p:nvSpPr>
          <p:cNvPr id="21" name="Rectangle 20"/>
          <p:cNvSpPr/>
          <p:nvPr/>
        </p:nvSpPr>
        <p:spPr>
          <a:xfrm>
            <a:off x="203191" y="2716745"/>
            <a:ext cx="8669867" cy="3418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solidFill>
                  <a:schemeClr val="bg1"/>
                </a:solidFill>
                <a:latin typeface="Times" charset="0"/>
                <a:ea typeface="Times" charset="0"/>
                <a:cs typeface="Times" charset="0"/>
              </a:rPr>
              <a:t>Donors moved their lending programs from one financial institution to another as the results of earlier activities proved disappointing. </a:t>
            </a:r>
            <a:endParaRPr lang="en-US" sz="1200" dirty="0">
              <a:solidFill>
                <a:schemeClr val="bg1"/>
              </a:solidFill>
              <a:latin typeface="Times" charset="0"/>
              <a:ea typeface="Times" charset="0"/>
              <a:cs typeface="Times" charset="0"/>
            </a:endParaRPr>
          </a:p>
        </p:txBody>
      </p:sp>
      <p:sp>
        <p:nvSpPr>
          <p:cNvPr id="23" name="Rectangle 22"/>
          <p:cNvSpPr/>
          <p:nvPr/>
        </p:nvSpPr>
        <p:spPr>
          <a:xfrm>
            <a:off x="203190" y="3099739"/>
            <a:ext cx="8669867" cy="3418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solidFill>
                  <a:schemeClr val="bg1"/>
                </a:solidFill>
                <a:latin typeface="Times" charset="0"/>
                <a:ea typeface="Times" charset="0"/>
                <a:cs typeface="Times" charset="0"/>
              </a:rPr>
              <a:t>Evaluations of the impact of loans on borrowers turned out to </a:t>
            </a:r>
            <a:r>
              <a:rPr lang="en-US" sz="1200" smtClean="0">
                <a:solidFill>
                  <a:schemeClr val="bg1"/>
                </a:solidFill>
                <a:latin typeface="Times" charset="0"/>
                <a:ea typeface="Times" charset="0"/>
                <a:cs typeface="Times" charset="0"/>
              </a:rPr>
              <a:t>be difficult, ambiguous, misleading, and costly.</a:t>
            </a:r>
            <a:endParaRPr lang="en-US" sz="1200" dirty="0">
              <a:solidFill>
                <a:schemeClr val="bg1"/>
              </a:solidFill>
              <a:latin typeface="Times" charset="0"/>
              <a:ea typeface="Times" charset="0"/>
              <a:cs typeface="Times" charset="0"/>
            </a:endParaRPr>
          </a:p>
        </p:txBody>
      </p:sp>
      <p:sp>
        <p:nvSpPr>
          <p:cNvPr id="24" name="Rectangle 23"/>
          <p:cNvSpPr/>
          <p:nvPr/>
        </p:nvSpPr>
        <p:spPr>
          <a:xfrm>
            <a:off x="203189" y="3500186"/>
            <a:ext cx="8669867" cy="3418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solidFill>
                  <a:schemeClr val="bg1"/>
                </a:solidFill>
                <a:latin typeface="Times" charset="0"/>
                <a:ea typeface="Times" charset="0"/>
                <a:cs typeface="Times" charset="0"/>
              </a:rPr>
              <a:t>Unsustainable programs were repeated because project design failed to include mechanisms that capitalized one experience to correct deficiencies.</a:t>
            </a:r>
            <a:endParaRPr lang="en-US" sz="1200" dirty="0">
              <a:solidFill>
                <a:schemeClr val="bg1"/>
              </a:solidFill>
              <a:latin typeface="Times" charset="0"/>
              <a:ea typeface="Times" charset="0"/>
              <a:cs typeface="Times" charset="0"/>
            </a:endParaRPr>
          </a:p>
        </p:txBody>
      </p:sp>
      <p:sp>
        <p:nvSpPr>
          <p:cNvPr id="2" name="Rectangle 1"/>
          <p:cNvSpPr/>
          <p:nvPr/>
        </p:nvSpPr>
        <p:spPr>
          <a:xfrm>
            <a:off x="1854199" y="4011057"/>
            <a:ext cx="5427133" cy="575734"/>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smtClean="0">
                <a:solidFill>
                  <a:schemeClr val="tx1"/>
                </a:solidFill>
                <a:latin typeface="Times" charset="0"/>
                <a:ea typeface="Times" charset="0"/>
                <a:cs typeface="Times" charset="0"/>
              </a:rPr>
              <a:t>“Not All Credit Programs are Unsuccessful”</a:t>
            </a:r>
            <a:endParaRPr lang="en-US" i="1" dirty="0">
              <a:solidFill>
                <a:schemeClr val="tx1"/>
              </a:solidFill>
              <a:latin typeface="Times" charset="0"/>
              <a:ea typeface="Times" charset="0"/>
              <a:cs typeface="Times" charset="0"/>
            </a:endParaRPr>
          </a:p>
        </p:txBody>
      </p:sp>
      <p:sp>
        <p:nvSpPr>
          <p:cNvPr id="3" name="Rectangle 2"/>
          <p:cNvSpPr/>
          <p:nvPr/>
        </p:nvSpPr>
        <p:spPr>
          <a:xfrm>
            <a:off x="313267" y="4803994"/>
            <a:ext cx="6815666" cy="584200"/>
          </a:xfrm>
          <a:prstGeom prst="rect">
            <a:avLst/>
          </a:prstGeom>
          <a:no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charset="0"/>
              <a:buChar char="•"/>
            </a:pPr>
            <a:r>
              <a:rPr lang="en-US" sz="1200" dirty="0" smtClean="0">
                <a:latin typeface="Times" charset="0"/>
                <a:ea typeface="Times" charset="0"/>
                <a:cs typeface="Times" charset="0"/>
              </a:rPr>
              <a:t>Uninformed application: adopting the form of a relatively successful model without a grasp of the substance that animates and sustains it</a:t>
            </a:r>
            <a:endParaRPr lang="en-US" sz="1200" dirty="0">
              <a:latin typeface="Times" charset="0"/>
              <a:ea typeface="Times" charset="0"/>
              <a:cs typeface="Times" charset="0"/>
            </a:endParaRPr>
          </a:p>
        </p:txBody>
      </p:sp>
      <p:sp>
        <p:nvSpPr>
          <p:cNvPr id="26" name="Rectangle 25"/>
          <p:cNvSpPr/>
          <p:nvPr/>
        </p:nvSpPr>
        <p:spPr>
          <a:xfrm>
            <a:off x="313267" y="5477407"/>
            <a:ext cx="6815666" cy="584200"/>
          </a:xfrm>
          <a:prstGeom prst="rect">
            <a:avLst/>
          </a:prstGeom>
          <a:noFill/>
        </p:spPr>
        <p:style>
          <a:lnRef idx="2">
            <a:schemeClr val="accent6"/>
          </a:lnRef>
          <a:fillRef idx="1">
            <a:schemeClr val="lt1"/>
          </a:fillRef>
          <a:effectRef idx="0">
            <a:schemeClr val="accent6"/>
          </a:effectRef>
          <a:fontRef idx="minor">
            <a:schemeClr val="dk1"/>
          </a:fontRef>
        </p:style>
        <p:txBody>
          <a:bodyPr rtlCol="0" anchor="ctr"/>
          <a:lstStyle/>
          <a:p>
            <a:pPr marL="171450" indent="-171450">
              <a:buFont typeface="Arial" charset="0"/>
              <a:buChar char="•"/>
            </a:pPr>
            <a:r>
              <a:rPr lang="en-US" sz="1200" dirty="0" smtClean="0">
                <a:solidFill>
                  <a:schemeClr val="bg1"/>
                </a:solidFill>
                <a:latin typeface="Times" charset="0"/>
                <a:ea typeface="Times" charset="0"/>
                <a:cs typeface="Times" charset="0"/>
              </a:rPr>
              <a:t>Any attempt at innovation contains risks, many of which are not apparent at the outset in credit projects.</a:t>
            </a:r>
            <a:endParaRPr lang="en-US" sz="1200" dirty="0">
              <a:solidFill>
                <a:schemeClr val="bg1"/>
              </a:solidFill>
              <a:latin typeface="Times" charset="0"/>
              <a:ea typeface="Times" charset="0"/>
              <a:cs typeface="Times" charset="0"/>
            </a:endParaRPr>
          </a:p>
        </p:txBody>
      </p:sp>
    </p:spTree>
    <p:extLst>
      <p:ext uri="{BB962C8B-B14F-4D97-AF65-F5344CB8AC3E}">
        <p14:creationId xmlns:p14="http://schemas.microsoft.com/office/powerpoint/2010/main" val="3463626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772</TotalTime>
  <Words>2767</Words>
  <Application>Microsoft Office PowerPoint</Application>
  <PresentationFormat>On-screen Show (4:3)</PresentationFormat>
  <Paragraphs>134</Paragraphs>
  <Slides>11</Slides>
  <Notes>3</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Ahmad Waleed Majidyar</dc:creator>
  <cp:lastModifiedBy>Jeffrey Nugent</cp:lastModifiedBy>
  <cp:revision>54</cp:revision>
  <dcterms:created xsi:type="dcterms:W3CDTF">2017-02-25T22:51:50Z</dcterms:created>
  <dcterms:modified xsi:type="dcterms:W3CDTF">2017-02-28T07:50:02Z</dcterms:modified>
</cp:coreProperties>
</file>

<file path=docProps/thumbnail.jpeg>
</file>